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9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DC8D5-BA8A-4AC3-8807-AE839ECB783D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BB82A-9BCB-4314-82EB-8C68A77C62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87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3E51-9B28-4620-B254-E19EFE50D6F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61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F2AF-67E2-F891-7F45-21B3D60BF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21DFA-9C43-951D-92E5-9E174A3967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1EC6F-F2A1-12FE-6C3B-DF55D3FF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37216-5000-3FEE-B936-3BC6AD1D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1BD8D-E166-03E9-53AA-58AE06336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62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D8A4-8A58-BE5D-3703-44677EE7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D3432-658E-817E-D5E0-C334F9B89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5D372-6EC2-CFB5-1E19-CAF9E61F6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54F-A506-F105-F13F-9435BA88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4E93-5726-28A8-BDEB-664A86188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67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7195-D1C7-FD47-330B-AF5FF6F15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F5368-802F-B667-552A-2D8077D62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2E0E5-B24D-556D-ECED-2D73BEFF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C5240-5FC5-12E6-8589-B3727AB6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9C3DB-03BD-28EE-459B-BEA5C4E4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8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8934-0A85-BF40-0153-9F97BE16B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37EFC-C609-DB03-64B8-1DBE164B4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BF177-3EF7-6BA5-0ACD-E53E6F4A6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3616D-E4D7-7E3E-6B73-8A3FACE0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DFFFF-687E-3273-6175-DBA5CA79C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83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53D9-556B-6394-C6BF-1D8FB690A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78F5A-2403-5E77-99B8-F1B335F38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70D79-48C8-D7A0-B513-C1D0AFEAA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15CB2-DE1C-8DED-7E23-9247A7EC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A4FDE-A0A4-8B0E-08B5-79B50B9F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21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05A3E-2456-6696-9DA8-529607EB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AA6BB-F015-AB6D-A7F6-0E7B13EBD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AD4CA-BBBA-3873-E4B7-DE0752DFB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9C473-4400-2E99-9961-B3AA11B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D4AAA-B078-FC9A-F3C3-B2F3C4BB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9FFE3-B2CB-3DAC-8945-C4C7E919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11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A6022-5361-F2F7-A69C-BFE520E0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3C88-E6E9-9F3A-6715-CAA94152A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960FF-2030-669C-31B4-BB3A86248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D1762C-5217-8CDA-E2FA-717111DBB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8816D-36D2-35D1-C1EC-765B98B07A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DFC3DA-0EB8-25E4-9C11-3C245812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690989-8504-E1A3-65FB-50C8684F7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4C428-B0BD-43F4-E285-37DDF5FA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4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468F-F283-FC62-CF21-B0D2C71E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49B215-1D69-8E1D-BFE4-52015DCF9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8E9EF-4243-E77E-D5B4-CDFA29AC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BC5EB-22C0-DDFC-06BB-730CC0E6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9E4C3F-5EB9-E7A2-B5AE-B77A4501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595E4-AC6C-C551-D521-A561C183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6B99A-EA45-149C-93A7-EA7D5BCA2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6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2E43F-D64B-30BF-8FD5-FA6EFC67E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C8C7F-8CED-26D3-AF74-B42883994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49029-5FF7-9A9E-1E35-D64AD57D6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306F2-0C31-9394-B534-D97AA2C7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10AD7-4A57-2C36-378C-E03E8B0A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C6390-0E9E-9253-FB16-FC8895CE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13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50DA3-1FBC-B690-C9ED-9F00758A1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7AFDC-9789-98A2-E9B3-EBD02BFC6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E4138-BAE2-F8BE-2F7C-BAC9993E4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7764A-C7C4-7794-398A-2A73CCC8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FE51F-045D-A424-B05E-7F85A626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04E45-78A7-DF23-9283-715B1468F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06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C74FE-31C4-773D-D348-FB7A2D9F4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2FE6F-1BF7-8818-CF59-812EC6633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F05CD-08CD-45BC-A370-819897130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15A2-7976-45A9-B966-DB087ACABF1A}" type="datetimeFigureOut">
              <a:rPr lang="en-GB" smtClean="0"/>
              <a:t>23/12/2022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335C6-A001-8904-0671-41AC6216D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BA167-6BA8-B2CA-A194-9146CF54D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4D51C-5C86-4865-BF98-F7D9017D3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56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1.jpg"/><Relationship Id="rId7" Type="http://schemas.openxmlformats.org/officeDocument/2006/relationships/hyperlink" Target="https://www.mysupportspace.org.uk/mo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victimsupport.org.uk/help-and-support/get-help/support-near-you/live-chat/" TargetMode="External"/><Relationship Id="rId5" Type="http://schemas.openxmlformats.org/officeDocument/2006/relationships/hyperlink" Target="https://www.embeds.co.uk/wp-content/uploads/2022/12/Knife-Injury-Checklist.pdf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victimsupport.org.uk/wp-content/uploads/2022/02/P2714_04-Helping-your-child-after-a-crime-leaflet.pdf" TargetMode="External"/><Relationship Id="rId9" Type="http://schemas.openxmlformats.org/officeDocument/2006/relationships/hyperlink" Target="https://intranet.cht.nhs.uk/non-clinical-information/safeguard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A picture containing circle&#10;&#10;Description automatically generated">
            <a:extLst>
              <a:ext uri="{FF2B5EF4-FFF2-40B4-BE49-F238E27FC236}">
                <a16:creationId xmlns:a16="http://schemas.microsoft.com/office/drawing/2014/main" id="{D5935140-59A6-4C60-9910-98C7BC9F6C7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753" y="39950"/>
            <a:ext cx="6858000" cy="6858000"/>
          </a:xfrm>
          <a:prstGeom prst="rect">
            <a:avLst/>
          </a:prstGeom>
          <a:effectLst>
            <a:softEdge rad="635000"/>
          </a:effec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23B5FE3D-5D05-410E-A457-FEAF1C75E654}"/>
              </a:ext>
            </a:extLst>
          </p:cNvPr>
          <p:cNvGrpSpPr/>
          <p:nvPr/>
        </p:nvGrpSpPr>
        <p:grpSpPr>
          <a:xfrm>
            <a:off x="4218279" y="3954813"/>
            <a:ext cx="3291352" cy="758914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7AC7F8F-C689-4C6E-AEB0-4C4C882DB565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8C263D-57B8-40CF-844F-4467C52A41A1}"/>
                </a:ext>
              </a:extLst>
            </p:cNvPr>
            <p:cNvSpPr txBox="1"/>
            <p:nvPr/>
          </p:nvSpPr>
          <p:spPr>
            <a:xfrm>
              <a:off x="4421784" y="1740272"/>
              <a:ext cx="3778205" cy="81187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Are the Police Involved? Or do they need to be?*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C98184E-06AD-4212-8216-534EE1CB4611}"/>
              </a:ext>
            </a:extLst>
          </p:cNvPr>
          <p:cNvSpPr txBox="1"/>
          <p:nvPr/>
        </p:nvSpPr>
        <p:spPr>
          <a:xfrm>
            <a:off x="2730239" y="175664"/>
            <a:ext cx="6206173" cy="487954"/>
          </a:xfrm>
          <a:prstGeom prst="rect">
            <a:avLst/>
          </a:prstGeom>
          <a:solidFill>
            <a:schemeClr val="tx2">
              <a:lumMod val="40000"/>
              <a:lumOff val="60000"/>
              <a:alpha val="97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7239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7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Victim of Assault &lt;18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F6322B-6207-49BC-9B10-6FFD8777B57B}"/>
              </a:ext>
            </a:extLst>
          </p:cNvPr>
          <p:cNvGrpSpPr/>
          <p:nvPr/>
        </p:nvGrpSpPr>
        <p:grpSpPr>
          <a:xfrm>
            <a:off x="8515794" y="5612083"/>
            <a:ext cx="3384278" cy="1005528"/>
            <a:chOff x="4452086" y="3548443"/>
            <a:chExt cx="4293704" cy="99391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2019355-401E-4BFB-8201-9B25C3EFBF51}"/>
                </a:ext>
              </a:extLst>
            </p:cNvPr>
            <p:cNvSpPr/>
            <p:nvPr/>
          </p:nvSpPr>
          <p:spPr>
            <a:xfrm>
              <a:off x="4452086" y="3548443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1C4F41-1A4C-419A-BCA4-70D2292E3120}"/>
                </a:ext>
              </a:extLst>
            </p:cNvPr>
            <p:cNvSpPr txBox="1"/>
            <p:nvPr/>
          </p:nvSpPr>
          <p:spPr>
            <a:xfrm>
              <a:off x="4548085" y="3725270"/>
              <a:ext cx="4127887" cy="61275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Refer to BLOSM Via Communicate on EPR “Referral BLOSM”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8283A0-206C-4572-9892-0A0063278518}"/>
              </a:ext>
            </a:extLst>
          </p:cNvPr>
          <p:cNvGrpSpPr/>
          <p:nvPr/>
        </p:nvGrpSpPr>
        <p:grpSpPr>
          <a:xfrm>
            <a:off x="4358418" y="5756038"/>
            <a:ext cx="3066931" cy="709938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ECFB3DD7-2F7F-4D30-ADB0-D4D3D044B899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6F22FD-9B91-4C0A-8B49-C4FF9DE3AB26}"/>
                </a:ext>
              </a:extLst>
            </p:cNvPr>
            <p:cNvSpPr txBox="1"/>
            <p:nvPr/>
          </p:nvSpPr>
          <p:spPr>
            <a:xfrm>
              <a:off x="4637859" y="1737137"/>
              <a:ext cx="3240156" cy="86787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Support information 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4"/>
                </a:rPr>
                <a:t>CLICK HERE</a:t>
              </a:r>
              <a:endParaRPr kumimoji="0" lang="en-GB" sz="17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8711BB-60DA-4398-90E6-2DB99EE862AD}"/>
              </a:ext>
            </a:extLst>
          </p:cNvPr>
          <p:cNvGrpSpPr/>
          <p:nvPr/>
        </p:nvGrpSpPr>
        <p:grpSpPr>
          <a:xfrm>
            <a:off x="182699" y="3575070"/>
            <a:ext cx="2526652" cy="1430691"/>
            <a:chOff x="476250" y="3734434"/>
            <a:chExt cx="3194412" cy="204664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B32FD26-389A-4EC8-A2F2-715EAB30D915}"/>
                </a:ext>
              </a:extLst>
            </p:cNvPr>
            <p:cNvSpPr/>
            <p:nvPr/>
          </p:nvSpPr>
          <p:spPr>
            <a:xfrm>
              <a:off x="476250" y="3734434"/>
              <a:ext cx="3194412" cy="2046649"/>
            </a:xfrm>
            <a:prstGeom prst="roundRect">
              <a:avLst/>
            </a:prstGeom>
            <a:solidFill>
              <a:srgbClr val="E9A4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56E408E-1857-4EFF-A96B-B1EC7AE9AB30}"/>
                </a:ext>
              </a:extLst>
            </p:cNvPr>
            <p:cNvSpPr txBox="1"/>
            <p:nvPr/>
          </p:nvSpPr>
          <p:spPr>
            <a:xfrm>
              <a:off x="552608" y="3873960"/>
              <a:ext cx="2985278" cy="1717109"/>
            </a:xfrm>
            <a:prstGeom prst="rect">
              <a:avLst/>
            </a:prstGeom>
            <a:solidFill>
              <a:srgbClr val="E9A449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Advise patient to contact Police </a:t>
              </a:r>
              <a:r>
                <a:rPr kumimoji="0" lang="en-GB" sz="18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101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Victim support services**</a:t>
              </a:r>
            </a:p>
          </p:txBody>
        </p:sp>
      </p:grp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AB31FB68-CC98-40FF-9188-3DC1D9BCEB97}"/>
              </a:ext>
            </a:extLst>
          </p:cNvPr>
          <p:cNvSpPr/>
          <p:nvPr/>
        </p:nvSpPr>
        <p:spPr>
          <a:xfrm flipH="1">
            <a:off x="2704841" y="4036441"/>
            <a:ext cx="1502007" cy="61991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C778832D-3BF0-4A81-91D9-8114CDB5FF5A}"/>
              </a:ext>
            </a:extLst>
          </p:cNvPr>
          <p:cNvSpPr/>
          <p:nvPr/>
        </p:nvSpPr>
        <p:spPr>
          <a:xfrm>
            <a:off x="7439461" y="5833396"/>
            <a:ext cx="1066060" cy="55522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5422BD3-54EC-4B2F-B0A6-A17693C07B43}"/>
              </a:ext>
            </a:extLst>
          </p:cNvPr>
          <p:cNvGrpSpPr/>
          <p:nvPr/>
        </p:nvGrpSpPr>
        <p:grpSpPr>
          <a:xfrm>
            <a:off x="4369027" y="2266545"/>
            <a:ext cx="3066931" cy="936276"/>
            <a:chOff x="4150842" y="1633368"/>
            <a:chExt cx="4293704" cy="144799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D41E6376-AAB6-4560-97FE-0708673A28D8}"/>
                </a:ext>
              </a:extLst>
            </p:cNvPr>
            <p:cNvSpPr/>
            <p:nvPr/>
          </p:nvSpPr>
          <p:spPr>
            <a:xfrm>
              <a:off x="4150842" y="1633368"/>
              <a:ext cx="4293704" cy="1447993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D36783E-F77A-484C-8780-2C557F987A34}"/>
                </a:ext>
              </a:extLst>
            </p:cNvPr>
            <p:cNvSpPr txBox="1"/>
            <p:nvPr/>
          </p:nvSpPr>
          <p:spPr>
            <a:xfrm>
              <a:off x="4378259" y="1656337"/>
              <a:ext cx="3593194" cy="8943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Complete PLF and Risk Assessment Checklist 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5"/>
                </a:rPr>
                <a:t>CLICK HERE</a:t>
              </a:r>
              <a:endParaRPr kumimoji="0" lang="en-GB" sz="1714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110E28F1-7E7A-431F-A61F-A762B9F72FE2}"/>
              </a:ext>
            </a:extLst>
          </p:cNvPr>
          <p:cNvSpPr txBox="1"/>
          <p:nvPr/>
        </p:nvSpPr>
        <p:spPr>
          <a:xfrm>
            <a:off x="321281" y="5205179"/>
            <a:ext cx="37891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Victim Support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**you do not have to report to get help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Phone: 08 08 16 89 111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Live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Chat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  <a:hlinkClick r:id="rId6"/>
              </a:rPr>
              <a:t>(CLICK HERE)</a:t>
            </a:r>
            <a:endParaRPr lang="en-GB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Self Help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/>
              </a:rPr>
              <a:t>(CLICK HERE)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9433819-3344-42DA-9E76-23F5878B4F1E}"/>
              </a:ext>
            </a:extLst>
          </p:cNvPr>
          <p:cNvGrpSpPr/>
          <p:nvPr/>
        </p:nvGrpSpPr>
        <p:grpSpPr>
          <a:xfrm>
            <a:off x="4369028" y="651435"/>
            <a:ext cx="3066931" cy="987544"/>
            <a:chOff x="4002156" y="1571351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0F46E9D9-087C-41AD-8E8E-D4ED3DB912A5}"/>
                </a:ext>
              </a:extLst>
            </p:cNvPr>
            <p:cNvSpPr/>
            <p:nvPr/>
          </p:nvSpPr>
          <p:spPr>
            <a:xfrm>
              <a:off x="4002156" y="1571351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4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4EDF1F4-411D-4570-A818-8052CBB827F6}"/>
                </a:ext>
              </a:extLst>
            </p:cNvPr>
            <p:cNvSpPr txBox="1"/>
            <p:nvPr/>
          </p:nvSpPr>
          <p:spPr>
            <a:xfrm>
              <a:off x="4057431" y="1739075"/>
              <a:ext cx="4153449" cy="6226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Is the patient </a:t>
              </a:r>
              <a:r>
                <a:rPr kumimoji="0" lang="en-GB" sz="171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BOTH</a:t>
              </a: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medically and socially fit for discharge?</a:t>
              </a: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64A38C1D-BCFB-48C2-BE63-97502EF1BD2A}"/>
              </a:ext>
            </a:extLst>
          </p:cNvPr>
          <p:cNvSpPr txBox="1"/>
          <p:nvPr/>
        </p:nvSpPr>
        <p:spPr>
          <a:xfrm>
            <a:off x="8426670" y="2536090"/>
            <a:ext cx="3216772" cy="1754326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ring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999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complete referral to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Children’s social care IF: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Gun, Knife or Weapon Used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Serious Assault or Injury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Family’s Request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8055FB2-F4DE-40CF-9BC0-32C4D5E80B03}"/>
              </a:ext>
            </a:extLst>
          </p:cNvPr>
          <p:cNvGrpSpPr/>
          <p:nvPr/>
        </p:nvGrpSpPr>
        <p:grpSpPr>
          <a:xfrm>
            <a:off x="9177889" y="152758"/>
            <a:ext cx="2121647" cy="1794568"/>
            <a:chOff x="9285110" y="-84436"/>
            <a:chExt cx="2121647" cy="1794568"/>
          </a:xfrm>
        </p:grpSpPr>
        <p:pic>
          <p:nvPicPr>
            <p:cNvPr id="52" name="Picture 51" descr="Alert button">
              <a:extLst>
                <a:ext uri="{FF2B5EF4-FFF2-40B4-BE49-F238E27FC236}">
                  <a16:creationId xmlns:a16="http://schemas.microsoft.com/office/drawing/2014/main" id="{FBE57E71-4FEB-4D3A-BB01-527BE7189B6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533" t="16960" r="16423" b="18384"/>
            <a:stretch/>
          </p:blipFill>
          <p:spPr>
            <a:xfrm>
              <a:off x="9460562" y="-84436"/>
              <a:ext cx="1805379" cy="1794568"/>
            </a:xfrm>
            <a:prstGeom prst="flowChartConnector">
              <a:avLst/>
            </a:prstGeom>
          </p:spPr>
        </p:pic>
        <p:sp>
          <p:nvSpPr>
            <p:cNvPr id="57" name="TextBox 56">
              <a:hlinkClick r:id="rId9"/>
              <a:extLst>
                <a:ext uri="{FF2B5EF4-FFF2-40B4-BE49-F238E27FC236}">
                  <a16:creationId xmlns:a16="http://schemas.microsoft.com/office/drawing/2014/main" id="{95785CDE-9412-43E5-8E99-751169C16035}"/>
                </a:ext>
              </a:extLst>
            </p:cNvPr>
            <p:cNvSpPr txBox="1"/>
            <p:nvPr/>
          </p:nvSpPr>
          <p:spPr>
            <a:xfrm>
              <a:off x="9285110" y="309966"/>
              <a:ext cx="212164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Immediate Safeguarding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Concern?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Click here</a:t>
              </a:r>
            </a:p>
          </p:txBody>
        </p:sp>
      </p:grpSp>
      <p:pic>
        <p:nvPicPr>
          <p:cNvPr id="58" name="Picture 57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92B19710-C3BF-450F-96D1-6FF91B2FDA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23" y="-43539"/>
            <a:ext cx="2187161" cy="2187162"/>
          </a:xfrm>
          <a:prstGeom prst="rect">
            <a:avLst/>
          </a:prstGeom>
        </p:spPr>
      </p:pic>
      <p:sp>
        <p:nvSpPr>
          <p:cNvPr id="59" name="Arrow: Down 58">
            <a:extLst>
              <a:ext uri="{FF2B5EF4-FFF2-40B4-BE49-F238E27FC236}">
                <a16:creationId xmlns:a16="http://schemas.microsoft.com/office/drawing/2014/main" id="{93A2DA5F-A32B-4720-A80F-173388AA88BB}"/>
              </a:ext>
            </a:extLst>
          </p:cNvPr>
          <p:cNvSpPr/>
          <p:nvPr/>
        </p:nvSpPr>
        <p:spPr>
          <a:xfrm>
            <a:off x="5484136" y="1649918"/>
            <a:ext cx="661233" cy="59932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EB1A0BBC-4137-4125-B708-C14ED79A2ABA}"/>
              </a:ext>
            </a:extLst>
          </p:cNvPr>
          <p:cNvSpPr/>
          <p:nvPr/>
        </p:nvSpPr>
        <p:spPr>
          <a:xfrm>
            <a:off x="5484134" y="3220124"/>
            <a:ext cx="661233" cy="702361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FB17AD7-7A41-4ECC-B88D-5D1129718E6B}"/>
              </a:ext>
            </a:extLst>
          </p:cNvPr>
          <p:cNvSpPr txBox="1"/>
          <p:nvPr/>
        </p:nvSpPr>
        <p:spPr>
          <a:xfrm>
            <a:off x="3266411" y="4161731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65" name="Arrow: Down 64">
            <a:extLst>
              <a:ext uri="{FF2B5EF4-FFF2-40B4-BE49-F238E27FC236}">
                <a16:creationId xmlns:a16="http://schemas.microsoft.com/office/drawing/2014/main" id="{5D5C5D8B-3166-4109-BFAA-2822DD8236F3}"/>
              </a:ext>
            </a:extLst>
          </p:cNvPr>
          <p:cNvSpPr/>
          <p:nvPr/>
        </p:nvSpPr>
        <p:spPr>
          <a:xfrm>
            <a:off x="5484136" y="4723453"/>
            <a:ext cx="719957" cy="1016681"/>
          </a:xfrm>
          <a:prstGeom prst="downArrow">
            <a:avLst/>
          </a:prstGeom>
          <a:solidFill>
            <a:srgbClr val="EFAA39"/>
          </a:solidFill>
          <a:ln>
            <a:solidFill>
              <a:srgbClr val="EFA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0891068-33A0-440F-BD90-84D077DD7260}"/>
              </a:ext>
            </a:extLst>
          </p:cNvPr>
          <p:cNvSpPr txBox="1"/>
          <p:nvPr/>
        </p:nvSpPr>
        <p:spPr>
          <a:xfrm>
            <a:off x="5635463" y="4936656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77396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Blake</dc:creator>
  <cp:lastModifiedBy>Darren Blake</cp:lastModifiedBy>
  <cp:revision>3</cp:revision>
  <dcterms:created xsi:type="dcterms:W3CDTF">2022-12-23T09:50:08Z</dcterms:created>
  <dcterms:modified xsi:type="dcterms:W3CDTF">2022-12-23T10:16:06Z</dcterms:modified>
</cp:coreProperties>
</file>