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62140" autoAdjust="0"/>
  </p:normalViewPr>
  <p:slideViewPr>
    <p:cSldViewPr snapToGrid="0">
      <p:cViewPr varScale="1">
        <p:scale>
          <a:sx n="101" d="100"/>
          <a:sy n="101" d="100"/>
        </p:scale>
        <p:origin x="24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307C1-5D83-4F7C-8E53-D3F9E60B61F2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90611-6F0B-4588-A7EC-2BEBC4AE3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92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F53E51-9B28-4620-B254-E19EFE50D6F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6188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C971-87AB-C383-F7D6-78EF94840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03EDDE-B18A-B3C5-C5AF-C4B16C8FE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8A540-130E-7AAE-926F-CB9B58CCD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18FE-DA60-4855-AC04-569842B19026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6C3F9-01C1-E4EC-B823-216C9329C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60748-73D8-DDA3-0571-85DECCA4A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52F0-80AC-4162-B465-B598418ED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53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C3C61-733D-2A5B-66FC-EC20032F4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CCD5FC-FCE5-7712-CAF5-CAC85B58F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98D76-13FD-14DF-0984-94E1C7CD8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18FE-DA60-4855-AC04-569842B19026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46EDD-EFCD-708B-21F4-F67F39427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4C882-D725-E2D0-B50D-6818E443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52F0-80AC-4162-B465-B598418ED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59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6D7746-C2E5-24CB-F6C7-E50427C7E0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D7882C-040A-66A0-C8E1-508BA5BED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F0195-98B8-45C1-4B44-CCFB76DBD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18FE-DA60-4855-AC04-569842B19026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7ACCD-9570-4F03-F4A1-39ADFCD75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B4FFA-6A5A-384C-324B-DC7C1C1CC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52F0-80AC-4162-B465-B598418ED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5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900C-4249-D321-5D12-F80BB9DFE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D9B5A-5E15-9344-C70B-45349F601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F7A0C-EFC7-4948-CD89-45BD97EBB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18FE-DA60-4855-AC04-569842B19026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823EF-CDAC-DCAB-3E9E-C22A74894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C8047-B583-BC46-163D-8792CF924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52F0-80AC-4162-B465-B598418ED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88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D034D-04EA-6341-2FC3-B02044A71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5D6BD-F746-0F64-C41F-E32F0B2AE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93A91-5824-BD4E-E051-D4F327241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18FE-DA60-4855-AC04-569842B19026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31C6C-4007-1EA9-23D6-08EED97EB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982BA-E02A-0051-4E11-EB18B4051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52F0-80AC-4162-B465-B598418ED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75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5E351-2A9C-881F-FC12-4CC1C1F8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78235-A69F-424F-407D-7E1B55D58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1FA13-0B1A-E1F4-F2E8-475CEE965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72D43-FBB0-CC2B-7256-93AAD74AB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18FE-DA60-4855-AC04-569842B19026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3C63A-AC63-2F5E-D18C-F2F5E4FED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920FAE-DEA8-45D5-7324-7CA2F9A23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52F0-80AC-4162-B465-B598418ED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78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08296-81FC-1730-9C4D-389D50978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FD1FE-63B1-32E4-92FB-058968BF3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4AA1F-475C-282B-479D-235943231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AC1067-ACFF-153D-4930-C92F5FF350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8AA712-E687-280A-5A1B-2EB8152A8F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C5EBEA-7EBC-7D5D-AF1F-5A9C129D9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18FE-DA60-4855-AC04-569842B19026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F36340-3F62-2895-CEBB-81AD7F814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19C0E8-A334-873D-E63B-A0EDABA28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52F0-80AC-4162-B465-B598418ED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55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25D8C-616D-BC03-55B3-F0B5A9E8D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4DA698-14DC-6F6E-19A8-D4989995D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18FE-DA60-4855-AC04-569842B19026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0129D9-4377-369F-397B-FB749FBD6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C7196D-C61D-C794-F907-6FBF83A7D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52F0-80AC-4162-B465-B598418ED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1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DD10DD-9081-8878-65A2-0FF8087E0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18FE-DA60-4855-AC04-569842B19026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3AC5C4-D9A0-3F2E-C227-197D1D813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77D952-480F-E54B-9FE0-D490D035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52F0-80AC-4162-B465-B598418ED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20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E2AE0-702C-AED3-216F-4F13151C3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C9262-CE74-DDF7-6F63-0B6D0BA37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957F43-9075-3E1A-D90F-92290B290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878DC-5AFB-DDE1-6208-C3A76C0C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18FE-DA60-4855-AC04-569842B19026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CF415-0B5A-67CD-5C94-3243BB431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46C742-C23F-C1E4-26A5-4520BE99F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52F0-80AC-4162-B465-B598418ED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862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C4F72-FE9B-326D-E1C2-165F4FBA0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0C4ACE-4C91-11AE-7885-DE12BDDE0B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4E0A0C-CC9F-EF34-F3BB-C0E3801833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5C10DE-E414-8CEF-1A5D-EC31AA3A9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18FE-DA60-4855-AC04-569842B19026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D742C2-72CF-239A-8D94-AD57E197A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810F1-D997-C446-549A-635886ABB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52F0-80AC-4162-B465-B598418ED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18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B0F41C-69EB-4666-AACD-1775C82D1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E4496-4BD1-DDB3-3C48-1EFC5768B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9B3AF-8688-5B78-C9DE-672079DE40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218FE-DA60-4855-AC04-569842B19026}" type="datetimeFigureOut">
              <a:rPr lang="en-GB" smtClean="0"/>
              <a:t>29/12/2022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9E20B-E280-9CED-878F-69CF45F9F4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2920F-A477-43DC-395A-81C6E6305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852F0-80AC-4162-B465-B598418ED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321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A picture containing circle&#10;&#10;Description automatically generated">
            <a:extLst>
              <a:ext uri="{FF2B5EF4-FFF2-40B4-BE49-F238E27FC236}">
                <a16:creationId xmlns:a16="http://schemas.microsoft.com/office/drawing/2014/main" id="{7A3B8500-8BBB-4C9A-8EFA-0FF7F4AC572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742" y="-50490"/>
            <a:ext cx="6858000" cy="6858000"/>
          </a:xfrm>
          <a:prstGeom prst="rect">
            <a:avLst/>
          </a:prstGeom>
          <a:effectLst>
            <a:softEdge rad="635000"/>
          </a:effec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23B5FE3D-5D05-410E-A457-FEAF1C75E654}"/>
              </a:ext>
            </a:extLst>
          </p:cNvPr>
          <p:cNvGrpSpPr/>
          <p:nvPr/>
        </p:nvGrpSpPr>
        <p:grpSpPr>
          <a:xfrm>
            <a:off x="4288026" y="2478561"/>
            <a:ext cx="3066931" cy="709939"/>
            <a:chOff x="4150842" y="1633368"/>
            <a:chExt cx="4293704" cy="99391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E7AC7F8F-C689-4C6E-AEB0-4C4C882DB565}"/>
                </a:ext>
              </a:extLst>
            </p:cNvPr>
            <p:cNvSpPr/>
            <p:nvPr/>
          </p:nvSpPr>
          <p:spPr>
            <a:xfrm>
              <a:off x="4150842" y="1633368"/>
              <a:ext cx="4293704" cy="99391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86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A8C263D-57B8-40CF-844F-4467C52A41A1}"/>
                </a:ext>
              </a:extLst>
            </p:cNvPr>
            <p:cNvSpPr txBox="1"/>
            <p:nvPr/>
          </p:nvSpPr>
          <p:spPr>
            <a:xfrm>
              <a:off x="4183976" y="1712164"/>
              <a:ext cx="4124900" cy="8678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714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Are the police involved or do they need to be*?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C98184E-06AD-4212-8216-534EE1CB4611}"/>
              </a:ext>
            </a:extLst>
          </p:cNvPr>
          <p:cNvSpPr txBox="1"/>
          <p:nvPr/>
        </p:nvSpPr>
        <p:spPr>
          <a:xfrm>
            <a:off x="2730239" y="175664"/>
            <a:ext cx="6206173" cy="487954"/>
          </a:xfrm>
          <a:prstGeom prst="rect">
            <a:avLst/>
          </a:prstGeom>
          <a:solidFill>
            <a:schemeClr val="tx2">
              <a:lumMod val="40000"/>
              <a:lumOff val="60000"/>
              <a:alpha val="97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softEdge rad="723900"/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Dog Bite &gt;18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BE37EC2B-BC6F-4006-A8F6-4DFDAA51C0CE}"/>
              </a:ext>
            </a:extLst>
          </p:cNvPr>
          <p:cNvSpPr/>
          <p:nvPr/>
        </p:nvSpPr>
        <p:spPr>
          <a:xfrm>
            <a:off x="5491701" y="1574346"/>
            <a:ext cx="669046" cy="895692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8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9F43196-220A-4BA4-9D82-1CC11B513AD2}"/>
              </a:ext>
            </a:extLst>
          </p:cNvPr>
          <p:cNvGrpSpPr/>
          <p:nvPr/>
        </p:nvGrpSpPr>
        <p:grpSpPr>
          <a:xfrm>
            <a:off x="4288027" y="4081068"/>
            <a:ext cx="3090598" cy="709939"/>
            <a:chOff x="4117710" y="1633368"/>
            <a:chExt cx="4326838" cy="99391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F2248A5A-A859-4145-802A-CED0A8D48C3B}"/>
                </a:ext>
              </a:extLst>
            </p:cNvPr>
            <p:cNvSpPr/>
            <p:nvPr/>
          </p:nvSpPr>
          <p:spPr>
            <a:xfrm>
              <a:off x="4117710" y="1633368"/>
              <a:ext cx="4326838" cy="99391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86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1F85C6C-D1E6-4DA8-8C00-343C38BB35B2}"/>
                </a:ext>
              </a:extLst>
            </p:cNvPr>
            <p:cNvSpPr txBox="1"/>
            <p:nvPr/>
          </p:nvSpPr>
          <p:spPr>
            <a:xfrm>
              <a:off x="4157715" y="1687899"/>
              <a:ext cx="4205287" cy="8678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714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Clear documentation of events on EPR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DF6322B-6207-49BC-9B10-6FFD8777B57B}"/>
              </a:ext>
            </a:extLst>
          </p:cNvPr>
          <p:cNvGrpSpPr/>
          <p:nvPr/>
        </p:nvGrpSpPr>
        <p:grpSpPr>
          <a:xfrm>
            <a:off x="8564216" y="5541588"/>
            <a:ext cx="3384278" cy="1005528"/>
            <a:chOff x="4452086" y="3548443"/>
            <a:chExt cx="4293704" cy="99391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72019355-401E-4BFB-8201-9B25C3EFBF51}"/>
                </a:ext>
              </a:extLst>
            </p:cNvPr>
            <p:cNvSpPr/>
            <p:nvPr/>
          </p:nvSpPr>
          <p:spPr>
            <a:xfrm>
              <a:off x="4452086" y="3548443"/>
              <a:ext cx="4293704" cy="99391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86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B1C4F41-1A4C-419A-BCA4-70D2292E3120}"/>
                </a:ext>
              </a:extLst>
            </p:cNvPr>
            <p:cNvSpPr txBox="1"/>
            <p:nvPr/>
          </p:nvSpPr>
          <p:spPr>
            <a:xfrm>
              <a:off x="4514633" y="3588826"/>
              <a:ext cx="4127887" cy="87349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714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Document on EPR &amp; Refer to BLOSM Via Communicate “Referral BLOSM”</a:t>
              </a:r>
            </a:p>
          </p:txBody>
        </p:sp>
      </p:grpSp>
      <p:sp>
        <p:nvSpPr>
          <p:cNvPr id="29" name="Arrow: Down 28">
            <a:extLst>
              <a:ext uri="{FF2B5EF4-FFF2-40B4-BE49-F238E27FC236}">
                <a16:creationId xmlns:a16="http://schemas.microsoft.com/office/drawing/2014/main" id="{C7561111-4647-4AF3-85BB-6AB0B1F9BEAA}"/>
              </a:ext>
            </a:extLst>
          </p:cNvPr>
          <p:cNvSpPr/>
          <p:nvPr/>
        </p:nvSpPr>
        <p:spPr>
          <a:xfrm>
            <a:off x="5487542" y="4802436"/>
            <a:ext cx="673205" cy="87104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8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ECFB3DD7-2F7F-4D30-ADB0-D4D3D044B899}"/>
              </a:ext>
            </a:extLst>
          </p:cNvPr>
          <p:cNvSpPr/>
          <p:nvPr/>
        </p:nvSpPr>
        <p:spPr>
          <a:xfrm>
            <a:off x="4311693" y="5689381"/>
            <a:ext cx="3066931" cy="7099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8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8711BB-60DA-4398-90E6-2DB99EE862AD}"/>
              </a:ext>
            </a:extLst>
          </p:cNvPr>
          <p:cNvGrpSpPr/>
          <p:nvPr/>
        </p:nvGrpSpPr>
        <p:grpSpPr>
          <a:xfrm>
            <a:off x="477629" y="2375484"/>
            <a:ext cx="2279444" cy="921722"/>
            <a:chOff x="592598" y="3734435"/>
            <a:chExt cx="2881871" cy="1318553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AB32FD26-389A-4EC8-A2F2-715EAB30D915}"/>
                </a:ext>
              </a:extLst>
            </p:cNvPr>
            <p:cNvSpPr/>
            <p:nvPr/>
          </p:nvSpPr>
          <p:spPr>
            <a:xfrm>
              <a:off x="592598" y="3734435"/>
              <a:ext cx="2881871" cy="1318553"/>
            </a:xfrm>
            <a:prstGeom prst="roundRect">
              <a:avLst/>
            </a:prstGeom>
            <a:solidFill>
              <a:srgbClr val="E9A44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86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56E408E-1857-4EFF-A96B-B1EC7AE9AB30}"/>
                </a:ext>
              </a:extLst>
            </p:cNvPr>
            <p:cNvSpPr txBox="1"/>
            <p:nvPr/>
          </p:nvSpPr>
          <p:spPr>
            <a:xfrm>
              <a:off x="731762" y="3984609"/>
              <a:ext cx="2622699" cy="924597"/>
            </a:xfrm>
            <a:prstGeom prst="rect">
              <a:avLst/>
            </a:prstGeom>
            <a:solidFill>
              <a:srgbClr val="E9A449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Call 111 and report to police</a:t>
              </a:r>
            </a:p>
          </p:txBody>
        </p:sp>
      </p:grpSp>
      <p:pic>
        <p:nvPicPr>
          <p:cNvPr id="47" name="Picture 46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C1EF771E-C3D5-44D3-BFBA-342422E4B0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57" y="0"/>
            <a:ext cx="2373703" cy="2373704"/>
          </a:xfrm>
          <a:prstGeom prst="rect">
            <a:avLst/>
          </a:prstGeom>
        </p:spPr>
      </p:pic>
      <p:sp>
        <p:nvSpPr>
          <p:cNvPr id="48" name="Arrow: Right 47">
            <a:extLst>
              <a:ext uri="{FF2B5EF4-FFF2-40B4-BE49-F238E27FC236}">
                <a16:creationId xmlns:a16="http://schemas.microsoft.com/office/drawing/2014/main" id="{014213F5-334E-4165-8180-395295E2B9BD}"/>
              </a:ext>
            </a:extLst>
          </p:cNvPr>
          <p:cNvSpPr/>
          <p:nvPr/>
        </p:nvSpPr>
        <p:spPr>
          <a:xfrm flipH="1">
            <a:off x="2771583" y="2534844"/>
            <a:ext cx="1502007" cy="617908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Arrow: Down 48">
            <a:extLst>
              <a:ext uri="{FF2B5EF4-FFF2-40B4-BE49-F238E27FC236}">
                <a16:creationId xmlns:a16="http://schemas.microsoft.com/office/drawing/2014/main" id="{7D087290-FFE6-4769-8531-AA4142AECF8D}"/>
              </a:ext>
            </a:extLst>
          </p:cNvPr>
          <p:cNvSpPr/>
          <p:nvPr/>
        </p:nvSpPr>
        <p:spPr>
          <a:xfrm>
            <a:off x="5459694" y="3202198"/>
            <a:ext cx="719956" cy="877881"/>
          </a:xfrm>
          <a:prstGeom prst="downArrow">
            <a:avLst/>
          </a:prstGeom>
          <a:solidFill>
            <a:srgbClr val="F1995D"/>
          </a:solidFill>
          <a:ln>
            <a:solidFill>
              <a:srgbClr val="F199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86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B46432F-46E0-4474-96B4-CC8BE378D4A2}"/>
              </a:ext>
            </a:extLst>
          </p:cNvPr>
          <p:cNvSpPr txBox="1"/>
          <p:nvPr/>
        </p:nvSpPr>
        <p:spPr>
          <a:xfrm>
            <a:off x="5606888" y="3315461"/>
            <a:ext cx="71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EB8E659-7F4F-485B-B20B-2EFAD1EF385F}"/>
              </a:ext>
            </a:extLst>
          </p:cNvPr>
          <p:cNvSpPr txBox="1"/>
          <p:nvPr/>
        </p:nvSpPr>
        <p:spPr>
          <a:xfrm>
            <a:off x="3411157" y="2634191"/>
            <a:ext cx="71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</a:t>
            </a:r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D8B033A0-F1E8-4848-9954-14AF7DFE31EE}"/>
              </a:ext>
            </a:extLst>
          </p:cNvPr>
          <p:cNvSpPr/>
          <p:nvPr/>
        </p:nvSpPr>
        <p:spPr>
          <a:xfrm>
            <a:off x="7390348" y="5776220"/>
            <a:ext cx="1154441" cy="555223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80B8B7F-0660-4E6D-A8A4-3E0A0E9D2F26}"/>
              </a:ext>
            </a:extLst>
          </p:cNvPr>
          <p:cNvSpPr txBox="1"/>
          <p:nvPr/>
        </p:nvSpPr>
        <p:spPr>
          <a:xfrm>
            <a:off x="8631920" y="666295"/>
            <a:ext cx="3216772" cy="1477328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*Police </a:t>
            </a: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MUST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 contacted if: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Serious injury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Prohibited Breed e.g. Pit Bull</a:t>
            </a: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Dangerous Dog e.g. not know to victim</a:t>
            </a:r>
          </a:p>
        </p:txBody>
      </p:sp>
      <p:sp>
        <p:nvSpPr>
          <p:cNvPr id="2" name="Arrow: Bent 1">
            <a:extLst>
              <a:ext uri="{FF2B5EF4-FFF2-40B4-BE49-F238E27FC236}">
                <a16:creationId xmlns:a16="http://schemas.microsoft.com/office/drawing/2014/main" id="{EAA392F2-8B09-4D62-B9CD-99A692322AA4}"/>
              </a:ext>
            </a:extLst>
          </p:cNvPr>
          <p:cNvSpPr/>
          <p:nvPr/>
        </p:nvSpPr>
        <p:spPr>
          <a:xfrm rot="10800000" flipH="1">
            <a:off x="1408386" y="3309522"/>
            <a:ext cx="2865204" cy="1595952"/>
          </a:xfrm>
          <a:prstGeom prst="bentArrow">
            <a:avLst>
              <a:gd name="adj1" fmla="val 20050"/>
              <a:gd name="adj2" fmla="val 27870"/>
              <a:gd name="adj3" fmla="val 23763"/>
              <a:gd name="adj4" fmla="val 31994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hought Bubble: Cloud 43">
            <a:extLst>
              <a:ext uri="{FF2B5EF4-FFF2-40B4-BE49-F238E27FC236}">
                <a16:creationId xmlns:a16="http://schemas.microsoft.com/office/drawing/2014/main" id="{FE17749B-B2BC-44C3-80C9-29ED2BA27AF3}"/>
              </a:ext>
            </a:extLst>
          </p:cNvPr>
          <p:cNvSpPr/>
          <p:nvPr/>
        </p:nvSpPr>
        <p:spPr>
          <a:xfrm>
            <a:off x="571585" y="4696265"/>
            <a:ext cx="3383584" cy="1907234"/>
          </a:xfrm>
          <a:prstGeom prst="cloudCallout">
            <a:avLst>
              <a:gd name="adj1" fmla="val -63251"/>
              <a:gd name="adj2" fmla="val 5569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357A0D2-610C-46B9-A3BC-2DCF25B77FB1}"/>
              </a:ext>
            </a:extLst>
          </p:cNvPr>
          <p:cNvSpPr txBox="1"/>
          <p:nvPr/>
        </p:nvSpPr>
        <p:spPr>
          <a:xfrm>
            <a:off x="868681" y="5000368"/>
            <a:ext cx="2729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any queries (9-5) contact CHFT safeguarding Team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CRH Ext - 4570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995283C-A79F-472E-8545-CED80E8DACE1}"/>
              </a:ext>
            </a:extLst>
          </p:cNvPr>
          <p:cNvSpPr txBox="1"/>
          <p:nvPr/>
        </p:nvSpPr>
        <p:spPr>
          <a:xfrm>
            <a:off x="4462987" y="5723794"/>
            <a:ext cx="2823210" cy="6199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71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Provide Supporting Information (</a:t>
            </a:r>
            <a:r>
              <a:rPr lang="en-GB" sz="1714" dirty="0">
                <a:solidFill>
                  <a:prstClr val="black"/>
                </a:solidFill>
                <a:latin typeface="Calibri" panose="020F0502020204030204"/>
              </a:rPr>
              <a:t>Link No.1)</a:t>
            </a:r>
            <a:endParaRPr kumimoji="0" lang="en-GB" sz="1714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F43048B-E854-4177-B7FD-627B3986A426}"/>
              </a:ext>
            </a:extLst>
          </p:cNvPr>
          <p:cNvGrpSpPr/>
          <p:nvPr/>
        </p:nvGrpSpPr>
        <p:grpSpPr>
          <a:xfrm>
            <a:off x="4292759" y="1043063"/>
            <a:ext cx="3066931" cy="795172"/>
            <a:chOff x="4002156" y="1764964"/>
            <a:chExt cx="4293704" cy="80030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93C6B928-4F00-456D-A488-1D9541034757}"/>
                </a:ext>
              </a:extLst>
            </p:cNvPr>
            <p:cNvSpPr/>
            <p:nvPr/>
          </p:nvSpPr>
          <p:spPr>
            <a:xfrm>
              <a:off x="4002156" y="1764964"/>
              <a:ext cx="4293704" cy="800301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4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26F4D0E-A03D-4AA0-A408-3FB639D4E4F3}"/>
                </a:ext>
              </a:extLst>
            </p:cNvPr>
            <p:cNvSpPr txBox="1"/>
            <p:nvPr/>
          </p:nvSpPr>
          <p:spPr>
            <a:xfrm>
              <a:off x="4087373" y="1849586"/>
              <a:ext cx="4153449" cy="62262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71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Patient </a:t>
              </a:r>
              <a:r>
                <a:rPr kumimoji="0" lang="en-GB" sz="171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BOTH</a:t>
              </a:r>
              <a:r>
                <a:rPr kumimoji="0" lang="en-GB" sz="171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medically and socially fit for discharge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4267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101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Blake</dc:creator>
  <cp:lastModifiedBy>Darren Blake</cp:lastModifiedBy>
  <cp:revision>3</cp:revision>
  <dcterms:created xsi:type="dcterms:W3CDTF">2022-12-29T11:01:10Z</dcterms:created>
  <dcterms:modified xsi:type="dcterms:W3CDTF">2022-12-29T11:04:50Z</dcterms:modified>
</cp:coreProperties>
</file>