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87499D-D00A-4A01-9885-8A5CBBB279DB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FFF77B-8057-42A3-8AFA-8057107AD9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75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Awaiting Aisha to send patient leaflets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F53E51-9B28-4620-B254-E19EFE50D6F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9509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EB07F-C4BA-012C-C55F-50F59445B8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C1D828-D815-242D-28D9-3F72511041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D3A545-8973-1EC8-52A9-2F19BB002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E0A0E-696C-473F-99D5-D0958C509A09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BAE594-38CD-5C71-DA5D-4B0F92063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330DD-1BB2-F0F6-95E2-F40CB4F32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403EF-21B5-4F70-93EC-D3EAECB10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7028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418B0-9DE3-354A-4B25-DB82D0B33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ACC7EB-4532-6CB1-78D1-4CEDA8EA8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C503BE-91F5-37CB-3443-EB55D72C0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E0A0E-696C-473F-99D5-D0958C509A09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E41E8C-161C-1923-C3F7-E7D0A5D57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7229DD-278E-D603-C49F-0B1AF1557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403EF-21B5-4F70-93EC-D3EAECB10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267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301073-570F-37F5-0E5A-51478CCDEC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BF9E49-5BCE-06B3-2817-84EEB15E3E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134CBC-6ADB-DECB-62A3-A5C05EBE8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E0A0E-696C-473F-99D5-D0958C509A09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6331AA-28D0-8B5E-626A-F71BB40DF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03FDD2-C9D3-6C50-4131-7B02BB920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403EF-21B5-4F70-93EC-D3EAECB10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002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D2BDB-E7AE-F5A9-F266-61023C990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954D51-E40B-09FB-8814-10BFEB3EE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A441A-364F-385B-0C04-9C50F36EB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E0A0E-696C-473F-99D5-D0958C509A09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20062-404A-874C-3A0D-2BD4636F6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A8791-2D5A-7781-90E8-993482134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403EF-21B5-4F70-93EC-D3EAECB10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3537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FFB4C-9AB7-C155-0BC5-0CE17D8F6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0E343-8B0E-1D8F-2316-7FE6E702D0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DDF766-F9FC-D796-7D20-F0ADE1BC6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E0A0E-696C-473F-99D5-D0958C509A09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2391BE-A060-F2A3-223D-87D2B6819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F618D5-36FC-5E7C-E7F8-E55056C15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403EF-21B5-4F70-93EC-D3EAECB10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577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5F57A-F83A-EA70-F01C-2DB9B64A7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9876C-49CE-5BFE-98E9-8E36401BC0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5D8752-4C8F-F034-A80C-1533D4C4A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6F6EF0-78CF-EBAC-CDE7-34E0534C0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E0A0E-696C-473F-99D5-D0958C509A09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52805F-4378-56B8-8DEC-9EAE9906B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E5F047-0228-2306-748E-89F7B9C4F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403EF-21B5-4F70-93EC-D3EAECB10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825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7BC03-B154-90E9-7A47-F8D90AE3A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CF9E31-6D40-4BDF-270F-F35477187A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45B676-50D5-BEE8-DC87-3DC8469C93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0ADE5F-0C5F-F21C-B8DA-DF91DE3CFF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2178F0-6C73-F542-1AC8-B3AF1FE4C6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DE12C8-A641-5567-447A-1D2948AE2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E0A0E-696C-473F-99D5-D0958C509A09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2CE56D-FF4E-347F-B821-C8B5A6348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2F4B6F-CC65-F0A0-0887-10B421FB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403EF-21B5-4F70-93EC-D3EAECB10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939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2D398-E47C-3923-B640-B92BD5552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4972CC-326C-BD55-C121-051CF3BAD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E0A0E-696C-473F-99D5-D0958C509A09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C86CBA-7080-E3C3-EBC7-9D9959D3C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024AE8-4F1B-AC3C-9BF3-A08BA8416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403EF-21B5-4F70-93EC-D3EAECB10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471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FAE4B7-7690-A67E-7E1E-2393F019D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E0A0E-696C-473F-99D5-D0958C509A09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E04796-EADA-B23F-821F-6ABB8E1C1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00662A-E9C6-C944-47C8-BF4805E74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403EF-21B5-4F70-93EC-D3EAECB10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389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E76FD-7223-22A8-B925-AC95D145E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CD320-73E9-EE0B-42D2-67EA71359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790510-5367-33BD-D63D-29083D959B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FD9534-5D5F-9CE4-7688-3A0DD16D0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E0A0E-696C-473F-99D5-D0958C509A09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85E7C8-7CAC-3CA4-2B86-7CB7545F7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959F1A-4BE1-0AC0-D9D6-F22E0C9F1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403EF-21B5-4F70-93EC-D3EAECB10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477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AFA3A-B370-335C-59A6-4DB5F475D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85B11F-BA1A-E7AB-4AF8-D68A5766F6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7C5936-E69C-B904-D9D4-40E39C908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5567A1-DFC7-2D62-1003-15F4F4B43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E0A0E-696C-473F-99D5-D0958C509A09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9CB5D8-FF93-365A-5E10-2685D34C3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80BE0C-4DF5-B6D9-E344-1F33F629E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403EF-21B5-4F70-93EC-D3EAECB10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195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62987B-7E04-08AD-837B-7CB57738E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90ADA3-D313-03D3-3995-2851AF988F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77B9B-DBC0-9F2B-98C0-E66CDFE6C3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E0A0E-696C-473F-99D5-D0958C509A09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2A086A-35CF-EF0A-5BD5-53E55FEFDD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454276-90D8-3C66-9AB2-EF84277C82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403EF-21B5-4F70-93EC-D3EAECB10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170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Aisha.Anwar3@nhs.net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41" descr="A picture containing circle&#10;&#10;Description automatically generated">
            <a:extLst>
              <a:ext uri="{FF2B5EF4-FFF2-40B4-BE49-F238E27FC236}">
                <a16:creationId xmlns:a16="http://schemas.microsoft.com/office/drawing/2014/main" id="{1F8E561B-48AE-4EF3-B031-AFA16FE3BD9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4325" y="0"/>
            <a:ext cx="6858000" cy="6858000"/>
          </a:xfrm>
          <a:prstGeom prst="rect">
            <a:avLst/>
          </a:prstGeom>
          <a:effectLst>
            <a:softEdge rad="635000"/>
          </a:effectLst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23B5FE3D-5D05-410E-A457-FEAF1C75E654}"/>
              </a:ext>
            </a:extLst>
          </p:cNvPr>
          <p:cNvGrpSpPr/>
          <p:nvPr/>
        </p:nvGrpSpPr>
        <p:grpSpPr>
          <a:xfrm>
            <a:off x="4247276" y="960342"/>
            <a:ext cx="3090592" cy="1074701"/>
            <a:chOff x="4150842" y="1633368"/>
            <a:chExt cx="4293704" cy="1444171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E7AC7F8F-C689-4C6E-AEB0-4C4C882DB565}"/>
                </a:ext>
              </a:extLst>
            </p:cNvPr>
            <p:cNvSpPr/>
            <p:nvPr/>
          </p:nvSpPr>
          <p:spPr>
            <a:xfrm>
              <a:off x="4150842" y="1633368"/>
              <a:ext cx="4293704" cy="1444171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86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A8C263D-57B8-40CF-844F-4467C52A41A1}"/>
                </a:ext>
              </a:extLst>
            </p:cNvPr>
            <p:cNvSpPr txBox="1"/>
            <p:nvPr/>
          </p:nvSpPr>
          <p:spPr>
            <a:xfrm>
              <a:off x="4281707" y="1698075"/>
              <a:ext cx="4080319" cy="11875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714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You </a:t>
              </a:r>
              <a:r>
                <a:rPr kumimoji="0" lang="en-GB" sz="1714" b="1" i="0" u="sng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MUST</a:t>
              </a:r>
              <a:r>
                <a:rPr kumimoji="0" lang="en-GB" sz="1714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Complete DASH Form and return to box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714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(consent if med-Low risk)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AC98184E-06AD-4212-8216-534EE1CB4611}"/>
              </a:ext>
            </a:extLst>
          </p:cNvPr>
          <p:cNvSpPr txBox="1"/>
          <p:nvPr/>
        </p:nvSpPr>
        <p:spPr>
          <a:xfrm>
            <a:off x="2730239" y="175664"/>
            <a:ext cx="6206173" cy="487954"/>
          </a:xfrm>
          <a:prstGeom prst="rect">
            <a:avLst/>
          </a:prstGeom>
          <a:solidFill>
            <a:schemeClr val="tx2">
              <a:lumMod val="40000"/>
              <a:lumOff val="60000"/>
              <a:alpha val="97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softEdge rad="723900"/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571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Domestic Abuse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9F43196-220A-4BA4-9D82-1CC11B513AD2}"/>
              </a:ext>
            </a:extLst>
          </p:cNvPr>
          <p:cNvGrpSpPr/>
          <p:nvPr/>
        </p:nvGrpSpPr>
        <p:grpSpPr>
          <a:xfrm>
            <a:off x="4234510" y="3208537"/>
            <a:ext cx="3092571" cy="709939"/>
            <a:chOff x="4117710" y="1633368"/>
            <a:chExt cx="4326838" cy="993914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F2248A5A-A859-4145-802A-CED0A8D48C3B}"/>
                </a:ext>
              </a:extLst>
            </p:cNvPr>
            <p:cNvSpPr/>
            <p:nvPr/>
          </p:nvSpPr>
          <p:spPr>
            <a:xfrm>
              <a:off x="4117710" y="1633368"/>
              <a:ext cx="4326838" cy="993914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86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1F85C6C-D1E6-4DA8-8C00-343C38BB35B2}"/>
                </a:ext>
              </a:extLst>
            </p:cNvPr>
            <p:cNvSpPr txBox="1"/>
            <p:nvPr/>
          </p:nvSpPr>
          <p:spPr>
            <a:xfrm>
              <a:off x="4267361" y="1673926"/>
              <a:ext cx="4043467" cy="86787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714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Provide support and Information </a:t>
              </a:r>
              <a:r>
                <a:rPr lang="en-GB" sz="1714" dirty="0">
                  <a:solidFill>
                    <a:prstClr val="black"/>
                  </a:solidFill>
                  <a:latin typeface="Calibri" panose="020F0502020204030204"/>
                </a:rPr>
                <a:t>(Link No. 1)</a:t>
              </a:r>
              <a:endParaRPr kumimoji="0" lang="en-GB" sz="1714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DF6322B-6207-49BC-9B10-6FFD8777B57B}"/>
              </a:ext>
            </a:extLst>
          </p:cNvPr>
          <p:cNvGrpSpPr/>
          <p:nvPr/>
        </p:nvGrpSpPr>
        <p:grpSpPr>
          <a:xfrm>
            <a:off x="4100833" y="5119303"/>
            <a:ext cx="3384278" cy="1005528"/>
            <a:chOff x="4465177" y="3615686"/>
            <a:chExt cx="4293704" cy="993914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72019355-401E-4BFB-8201-9B25C3EFBF51}"/>
                </a:ext>
              </a:extLst>
            </p:cNvPr>
            <p:cNvSpPr/>
            <p:nvPr/>
          </p:nvSpPr>
          <p:spPr>
            <a:xfrm>
              <a:off x="4465177" y="3615686"/>
              <a:ext cx="4293704" cy="993914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86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3B1C4F41-1A4C-419A-BCA4-70D2292E3120}"/>
                </a:ext>
              </a:extLst>
            </p:cNvPr>
            <p:cNvSpPr txBox="1"/>
            <p:nvPr/>
          </p:nvSpPr>
          <p:spPr>
            <a:xfrm>
              <a:off x="4548085" y="3725270"/>
              <a:ext cx="4127887" cy="87349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714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Document on EPR &amp; Refer to BLOSM Via Communicate “Referral BLOSM”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98711BB-60DA-4398-90E6-2DB99EE862AD}"/>
              </a:ext>
            </a:extLst>
          </p:cNvPr>
          <p:cNvGrpSpPr/>
          <p:nvPr/>
        </p:nvGrpSpPr>
        <p:grpSpPr>
          <a:xfrm>
            <a:off x="217367" y="746829"/>
            <a:ext cx="2478652" cy="1288216"/>
            <a:chOff x="476250" y="3734435"/>
            <a:chExt cx="3133725" cy="1842834"/>
          </a:xfrm>
          <a:solidFill>
            <a:srgbClr val="FF5050"/>
          </a:solidFill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AB32FD26-389A-4EC8-A2F2-715EAB30D915}"/>
                </a:ext>
              </a:extLst>
            </p:cNvPr>
            <p:cNvSpPr/>
            <p:nvPr/>
          </p:nvSpPr>
          <p:spPr>
            <a:xfrm>
              <a:off x="476250" y="3734435"/>
              <a:ext cx="3133725" cy="1842834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86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556E408E-1857-4EFF-A96B-B1EC7AE9AB30}"/>
                </a:ext>
              </a:extLst>
            </p:cNvPr>
            <p:cNvSpPr txBox="1"/>
            <p:nvPr/>
          </p:nvSpPr>
          <p:spPr>
            <a:xfrm>
              <a:off x="599471" y="3808285"/>
              <a:ext cx="2877318" cy="171710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HIGH RISK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Are they at immediate risk - </a:t>
              </a:r>
              <a:r>
                <a:rPr kumimoji="0" lang="en-GB" sz="1800" b="1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999 &amp;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Contact EDT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9D1F5DE6-B28A-482E-B7C8-38559FC07116}"/>
              </a:ext>
            </a:extLst>
          </p:cNvPr>
          <p:cNvGrpSpPr/>
          <p:nvPr/>
        </p:nvGrpSpPr>
        <p:grpSpPr>
          <a:xfrm>
            <a:off x="191196" y="2034329"/>
            <a:ext cx="2478651" cy="1288216"/>
            <a:chOff x="476250" y="3734435"/>
            <a:chExt cx="3133725" cy="1842834"/>
          </a:xfrm>
        </p:grpSpPr>
        <p:sp>
          <p:nvSpPr>
            <p:cNvPr id="38" name="Rectangle: Rounded Corners 37">
              <a:extLst>
                <a:ext uri="{FF2B5EF4-FFF2-40B4-BE49-F238E27FC236}">
                  <a16:creationId xmlns:a16="http://schemas.microsoft.com/office/drawing/2014/main" id="{800E3C7C-1FED-4017-8F5F-BA1EACAED052}"/>
                </a:ext>
              </a:extLst>
            </p:cNvPr>
            <p:cNvSpPr/>
            <p:nvPr/>
          </p:nvSpPr>
          <p:spPr>
            <a:xfrm>
              <a:off x="476250" y="3734435"/>
              <a:ext cx="3133725" cy="1842834"/>
            </a:xfrm>
            <a:prstGeom prst="roundRect">
              <a:avLst/>
            </a:prstGeom>
            <a:solidFill>
              <a:srgbClr val="E9A44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86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6F607A3F-DBD7-4842-956F-E136F514C6FC}"/>
                </a:ext>
              </a:extLst>
            </p:cNvPr>
            <p:cNvSpPr txBox="1"/>
            <p:nvPr/>
          </p:nvSpPr>
          <p:spPr>
            <a:xfrm>
              <a:off x="640643" y="3837161"/>
              <a:ext cx="2821588" cy="1717109"/>
            </a:xfrm>
            <a:prstGeom prst="rect">
              <a:avLst/>
            </a:prstGeom>
            <a:solidFill>
              <a:srgbClr val="E9A449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Medium RISK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Contact IDVA* with consent &amp;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Provide information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97CC5B7A-8F5E-47D1-A834-7E249AABF22F}"/>
              </a:ext>
            </a:extLst>
          </p:cNvPr>
          <p:cNvGrpSpPr/>
          <p:nvPr/>
        </p:nvGrpSpPr>
        <p:grpSpPr>
          <a:xfrm>
            <a:off x="176059" y="3322545"/>
            <a:ext cx="2478651" cy="1288216"/>
            <a:chOff x="476250" y="3734435"/>
            <a:chExt cx="3133725" cy="1842834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F9AFE1B8-157B-4EE9-8E8C-2EE5F9ECAA1F}"/>
                </a:ext>
              </a:extLst>
            </p:cNvPr>
            <p:cNvSpPr/>
            <p:nvPr/>
          </p:nvSpPr>
          <p:spPr>
            <a:xfrm>
              <a:off x="476250" y="3734435"/>
              <a:ext cx="3133725" cy="1842834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86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7D04CAEB-F875-4F3C-9C45-67ACAD233EED}"/>
                </a:ext>
              </a:extLst>
            </p:cNvPr>
            <p:cNvSpPr txBox="1"/>
            <p:nvPr/>
          </p:nvSpPr>
          <p:spPr>
            <a:xfrm>
              <a:off x="651696" y="3936901"/>
              <a:ext cx="2812007" cy="132085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Standard RISK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Provide support information</a:t>
              </a:r>
            </a:p>
          </p:txBody>
        </p:sp>
      </p:grpSp>
      <p:sp>
        <p:nvSpPr>
          <p:cNvPr id="13" name="Arrow: Left-Right 12">
            <a:extLst>
              <a:ext uri="{FF2B5EF4-FFF2-40B4-BE49-F238E27FC236}">
                <a16:creationId xmlns:a16="http://schemas.microsoft.com/office/drawing/2014/main" id="{054E5AD1-C95F-43EC-963F-2C70E4BFEEB5}"/>
              </a:ext>
            </a:extLst>
          </p:cNvPr>
          <p:cNvSpPr/>
          <p:nvPr/>
        </p:nvSpPr>
        <p:spPr>
          <a:xfrm>
            <a:off x="2710912" y="1152483"/>
            <a:ext cx="1500923" cy="533400"/>
          </a:xfrm>
          <a:prstGeom prst="left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0" name="Picture 49" descr="A picture containing silhouette&#10;&#10;Description automatically generated">
            <a:extLst>
              <a:ext uri="{FF2B5EF4-FFF2-40B4-BE49-F238E27FC236}">
                <a16:creationId xmlns:a16="http://schemas.microsoft.com/office/drawing/2014/main" id="{63249CC8-754B-45AD-99EA-81E63B5DF1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766" y="107163"/>
            <a:ext cx="2686364" cy="2686365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09F75499-D317-469A-8088-12DA8A5753EA}"/>
              </a:ext>
            </a:extLst>
          </p:cNvPr>
          <p:cNvSpPr txBox="1"/>
          <p:nvPr/>
        </p:nvSpPr>
        <p:spPr>
          <a:xfrm>
            <a:off x="8341562" y="3322545"/>
            <a:ext cx="3216772" cy="1477328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you suspect a child has been present or witness to an incident please use the </a:t>
            </a:r>
            <a:r>
              <a:rPr kumimoji="0" lang="en-GB" sz="18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HIGH RISK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pathway and complete PLF on EPR</a:t>
            </a:r>
          </a:p>
        </p:txBody>
      </p:sp>
      <p:sp>
        <p:nvSpPr>
          <p:cNvPr id="55" name="Arrow: Down 54">
            <a:extLst>
              <a:ext uri="{FF2B5EF4-FFF2-40B4-BE49-F238E27FC236}">
                <a16:creationId xmlns:a16="http://schemas.microsoft.com/office/drawing/2014/main" id="{E5DA92F4-964A-4F81-9A4D-514FB20E2474}"/>
              </a:ext>
            </a:extLst>
          </p:cNvPr>
          <p:cNvSpPr/>
          <p:nvPr/>
        </p:nvSpPr>
        <p:spPr>
          <a:xfrm>
            <a:off x="5469710" y="2044799"/>
            <a:ext cx="736780" cy="1138401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86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Arrow: Down 56">
            <a:extLst>
              <a:ext uri="{FF2B5EF4-FFF2-40B4-BE49-F238E27FC236}">
                <a16:creationId xmlns:a16="http://schemas.microsoft.com/office/drawing/2014/main" id="{54086DB0-18DA-4B96-9B9D-1E1B26B65884}"/>
              </a:ext>
            </a:extLst>
          </p:cNvPr>
          <p:cNvSpPr/>
          <p:nvPr/>
        </p:nvSpPr>
        <p:spPr>
          <a:xfrm>
            <a:off x="5461438" y="3930283"/>
            <a:ext cx="745052" cy="1189020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86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AB46FC2D-40AD-48D0-A22A-4FD18BC9B235}"/>
              </a:ext>
            </a:extLst>
          </p:cNvPr>
          <p:cNvGrpSpPr/>
          <p:nvPr/>
        </p:nvGrpSpPr>
        <p:grpSpPr>
          <a:xfrm>
            <a:off x="162314" y="4777865"/>
            <a:ext cx="3528725" cy="1846994"/>
            <a:chOff x="84452" y="3972825"/>
            <a:chExt cx="4107295" cy="2341306"/>
          </a:xfrm>
        </p:grpSpPr>
        <p:sp>
          <p:nvSpPr>
            <p:cNvPr id="32" name="Thought Bubble: Cloud 31">
              <a:extLst>
                <a:ext uri="{FF2B5EF4-FFF2-40B4-BE49-F238E27FC236}">
                  <a16:creationId xmlns:a16="http://schemas.microsoft.com/office/drawing/2014/main" id="{49BDA79D-05DE-43C2-859A-CCC07C0A4676}"/>
                </a:ext>
              </a:extLst>
            </p:cNvPr>
            <p:cNvSpPr/>
            <p:nvPr/>
          </p:nvSpPr>
          <p:spPr>
            <a:xfrm>
              <a:off x="84452" y="3972825"/>
              <a:ext cx="4107295" cy="2341306"/>
            </a:xfrm>
            <a:prstGeom prst="cloudCallout">
              <a:avLst>
                <a:gd name="adj1" fmla="val -47314"/>
                <a:gd name="adj2" fmla="val 51387"/>
              </a:avLst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9814D94B-89B8-4559-A8D9-7D9853913E89}"/>
                </a:ext>
              </a:extLst>
            </p:cNvPr>
            <p:cNvSpPr txBox="1"/>
            <p:nvPr/>
          </p:nvSpPr>
          <p:spPr>
            <a:xfrm>
              <a:off x="336964" y="4458933"/>
              <a:ext cx="3359409" cy="14045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Useful Contact: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*IDVA: 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hlinkClick r:id="rId5"/>
                </a:rPr>
                <a:t>Aisha.Anwar3@nhs.net</a:t>
              </a:r>
              <a:endPara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Phone: 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a"/>
                  <a:ea typeface="+mn-ea"/>
                  <a:cs typeface="+mn-cs"/>
                </a:rPr>
                <a:t>07909 930921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Hours: 08:30-16:30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7792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</Words>
  <Application>Microsoft Office PowerPoint</Application>
  <PresentationFormat>Widescreen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Calibra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Darren Blake</dc:creator>
  <cp:lastModifiedBy>Darren Blake</cp:lastModifiedBy>
  <cp:revision>2</cp:revision>
  <dcterms:created xsi:type="dcterms:W3CDTF">2022-12-29T12:43:48Z</dcterms:created>
  <dcterms:modified xsi:type="dcterms:W3CDTF">2022-12-29T12:44:36Z</dcterms:modified>
</cp:coreProperties>
</file>