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45C56-DDDB-417A-87D9-C5F947AC9DCE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198ED-2045-4E44-A947-40EE9C66CD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285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Need to upload wound </a:t>
            </a:r>
            <a:r>
              <a:rPr lang="en-GB" dirty="0" err="1"/>
              <a:t>clinc</a:t>
            </a:r>
            <a:r>
              <a:rPr lang="en-GB" dirty="0"/>
              <a:t> leaflet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F53E51-9B28-4620-B254-E19EFE50D6F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8921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34FF-9FAB-1C3D-4E03-998E090C5E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8FE5B-6567-86A3-211A-E40AE8F58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B2982-6449-EF2D-4D0B-C418FD167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ADAB3-A48C-80DD-A339-81F3471B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A80DE-C03A-85B6-A9FF-23768AF3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78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EAFE7-34B4-EFFB-2F49-5985A6C89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AB0C9-4ACC-7493-9056-A12191EA51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C8A67-941F-3DDB-200F-1C54A90E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9DE55-5F5B-2C6E-A54F-BE1286D5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60C2C-B3EB-628E-8EA1-0381B35ED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9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A561BA-F833-406B-4629-5F72C48B36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F4F6CC-B63C-C6AB-E50D-802302434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FC45A-F6DF-2902-628C-6EAEEB14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4122F-C34C-0B26-6D20-CBF8EE611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76E9E-5CB3-99D1-D04C-303D37ADF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90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E40-1F98-25CA-43B3-43CFCEA2E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06244-9639-DE2B-F197-F015A563C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DFFDA-9831-D007-4512-464EFF5C2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BF69D-6B36-C86F-E734-DF81E9C7D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3B57D-1E42-B4A0-C7C6-61BF99A5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5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C4ECC-F4C7-698B-4F70-3861683C9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D263FC-26B5-EE17-563B-9A34FC6F1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FF911-3B42-DB27-AA93-276F0D7AF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B27F5-A623-BCCF-1A46-4D1C8CB14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D6D34-8E2D-E209-B12A-4906366E7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1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61CD0-AFCD-8794-9B9F-57F4EC0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E4A1D-1292-C7D0-F9D5-12B2F23F2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3551BE-10EB-8046-313F-1B826BDB6C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7475C0-CE10-8128-240D-D5726454C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C9520-8CF6-7F36-D322-C74AF4AF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502DD-581C-39FB-8971-BEF84AC28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57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5FF4-679D-008C-EF6F-B96722F03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129F5-DE62-E028-8E89-7D57A0C8D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184AB4-19FF-D364-1680-9EBFA7C06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CCC380-04AE-6ACD-A0AD-5745F2B8D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4EC3F0-B39E-4E9A-F486-F765CA3209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EFB88C-87EB-BA23-9F47-EE7206BE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455747-5827-A8E5-3F01-D79575AD3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EACE4A-3624-3D2D-D3B3-2644EA2CF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609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B37CE-E521-2671-7B16-798EFCF3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CABE27-E6E8-00B2-77AE-EDB92AB7C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1860FD-7C00-E4FC-49DC-73C350BBE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B2E55D-A2D0-ED0A-0562-0AAA77110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646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A20D39-E337-90F1-AEA8-DC621B150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068487-910F-5032-A316-F8064A3AE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04D557-27A2-2FFC-4137-C0196B28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685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D5F51-D2B9-67EC-3752-F24E32348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13A7F-97F5-F6A0-FACF-439237003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7452F-DBD7-39C0-8966-D4EABF08E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EDBDC-BDFE-F1DD-0724-9116026E7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4BFCE-002F-317E-DD97-2EAACBEEA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E6148-21D6-F02C-605A-9B9657E18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508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B345C-C3C8-7AEC-9103-305F138DF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54201D-5462-BA74-B46E-9D42389736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E8DDE-2B32-E37D-77F6-FDBB1EDB61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1FF36-1A81-E3C8-BC60-3140E6DEB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20370D-A32A-BEE4-EB10-5C17209A1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E6DB10-042F-27CE-92D3-F1EAFF38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5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B36C-38AA-C44B-3B99-F6E01B9B4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3F1F5-AA53-331E-DA41-3E9D1CA90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973B6-E9C5-BA0E-A2F9-EC3CCC6C0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BB0B1-AC54-4AA8-997B-A4CDA405DA69}" type="datetimeFigureOut">
              <a:rPr lang="en-GB" smtClean="0"/>
              <a:t>30/12/2022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47DAB-E52A-B4E7-8085-01E564193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EE6B2-5428-DCCD-72EF-B268144512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F4D54-1025-4442-9BBA-B3DF2A9EB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96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jayne.duffy@cht.nhs.uk" TargetMode="External"/><Relationship Id="rId4" Type="http://schemas.openxmlformats.org/officeDocument/2006/relationships/hyperlink" Target="mailto:sarah.wilson2@cht.nhs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 descr="A picture containing circle&#10;&#10;Description automatically generated">
            <a:extLst>
              <a:ext uri="{FF2B5EF4-FFF2-40B4-BE49-F238E27FC236}">
                <a16:creationId xmlns:a16="http://schemas.microsoft.com/office/drawing/2014/main" id="{7A3B8500-8BBB-4C9A-8EFA-0FF7F4AC572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615" y="68906"/>
            <a:ext cx="6858000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9" name="Arrow: Down 28">
            <a:extLst>
              <a:ext uri="{FF2B5EF4-FFF2-40B4-BE49-F238E27FC236}">
                <a16:creationId xmlns:a16="http://schemas.microsoft.com/office/drawing/2014/main" id="{C7561111-4647-4AF3-85BB-6AB0B1F9BEAA}"/>
              </a:ext>
            </a:extLst>
          </p:cNvPr>
          <p:cNvSpPr/>
          <p:nvPr/>
        </p:nvSpPr>
        <p:spPr>
          <a:xfrm>
            <a:off x="5459694" y="5295949"/>
            <a:ext cx="719955" cy="391315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3B5FE3D-5D05-410E-A457-FEAF1C75E654}"/>
              </a:ext>
            </a:extLst>
          </p:cNvPr>
          <p:cNvGrpSpPr/>
          <p:nvPr/>
        </p:nvGrpSpPr>
        <p:grpSpPr>
          <a:xfrm>
            <a:off x="4288026" y="2284251"/>
            <a:ext cx="3066931" cy="709939"/>
            <a:chOff x="4150842" y="1633368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E7AC7F8F-C689-4C6E-AEB0-4C4C882DB565}"/>
                </a:ext>
              </a:extLst>
            </p:cNvPr>
            <p:cNvSpPr/>
            <p:nvPr/>
          </p:nvSpPr>
          <p:spPr>
            <a:xfrm>
              <a:off x="4150842" y="1633368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A8C263D-57B8-40CF-844F-4467C52A41A1}"/>
                </a:ext>
              </a:extLst>
            </p:cNvPr>
            <p:cNvSpPr txBox="1"/>
            <p:nvPr/>
          </p:nvSpPr>
          <p:spPr>
            <a:xfrm>
              <a:off x="4183976" y="1680160"/>
              <a:ext cx="4124900" cy="8678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chronic unmanaged wound and meet one criterion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AC98184E-06AD-4212-8216-534EE1CB4611}"/>
              </a:ext>
            </a:extLst>
          </p:cNvPr>
          <p:cNvSpPr txBox="1"/>
          <p:nvPr/>
        </p:nvSpPr>
        <p:spPr>
          <a:xfrm>
            <a:off x="2730239" y="175664"/>
            <a:ext cx="6206173" cy="487954"/>
          </a:xfrm>
          <a:prstGeom prst="rect">
            <a:avLst/>
          </a:prstGeom>
          <a:solidFill>
            <a:schemeClr val="tx2">
              <a:lumMod val="40000"/>
              <a:lumOff val="60000"/>
              <a:alpha val="97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softEdge rad="723900"/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57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Wound Clinic Calderdale</a:t>
            </a: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BE37EC2B-BC6F-4006-A8F6-4DFDAA51C0CE}"/>
              </a:ext>
            </a:extLst>
          </p:cNvPr>
          <p:cNvSpPr/>
          <p:nvPr/>
        </p:nvSpPr>
        <p:spPr>
          <a:xfrm>
            <a:off x="5402432" y="1836759"/>
            <a:ext cx="719955" cy="448968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9F43196-220A-4BA4-9D82-1CC11B513AD2}"/>
              </a:ext>
            </a:extLst>
          </p:cNvPr>
          <p:cNvGrpSpPr/>
          <p:nvPr/>
        </p:nvGrpSpPr>
        <p:grpSpPr>
          <a:xfrm>
            <a:off x="4264359" y="3409454"/>
            <a:ext cx="3090598" cy="1867396"/>
            <a:chOff x="4117710" y="1370835"/>
            <a:chExt cx="4326838" cy="5649435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2248A5A-A859-4145-802A-CED0A8D48C3B}"/>
                </a:ext>
              </a:extLst>
            </p:cNvPr>
            <p:cNvSpPr/>
            <p:nvPr/>
          </p:nvSpPr>
          <p:spPr>
            <a:xfrm>
              <a:off x="4117710" y="1370835"/>
              <a:ext cx="4326838" cy="5649435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1F85C6C-D1E6-4DA8-8C00-343C38BB35B2}"/>
                </a:ext>
              </a:extLst>
            </p:cNvPr>
            <p:cNvSpPr txBox="1"/>
            <p:nvPr/>
          </p:nvSpPr>
          <p:spPr>
            <a:xfrm>
              <a:off x="4228678" y="1670270"/>
              <a:ext cx="4138031" cy="506760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Refer to wound clinic 07557157096/07717 423094 (Mon-Fri 8-4)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OOH Please email: </a:t>
              </a: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hlinkClick r:id="rId4"/>
                </a:rPr>
                <a:t>sarah.wilson2@cht.nhs.uk</a:t>
              </a: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&amp; </a:t>
              </a: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hlinkClick r:id="rId5"/>
                </a:rPr>
                <a:t>jayne.duffy@cht.nhs.uk</a:t>
              </a: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DF6322B-6207-49BC-9B10-6FFD8777B57B}"/>
              </a:ext>
            </a:extLst>
          </p:cNvPr>
          <p:cNvGrpSpPr/>
          <p:nvPr/>
        </p:nvGrpSpPr>
        <p:grpSpPr>
          <a:xfrm>
            <a:off x="8546573" y="5551067"/>
            <a:ext cx="3384278" cy="1005528"/>
            <a:chOff x="4452086" y="3548443"/>
            <a:chExt cx="4293704" cy="993914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72019355-401E-4BFB-8201-9B25C3EFBF51}"/>
                </a:ext>
              </a:extLst>
            </p:cNvPr>
            <p:cNvSpPr/>
            <p:nvPr/>
          </p:nvSpPr>
          <p:spPr>
            <a:xfrm>
              <a:off x="4452086" y="3548443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B1C4F41-1A4C-419A-BCA4-70D2292E3120}"/>
                </a:ext>
              </a:extLst>
            </p:cNvPr>
            <p:cNvSpPr txBox="1"/>
            <p:nvPr/>
          </p:nvSpPr>
          <p:spPr>
            <a:xfrm>
              <a:off x="4534994" y="3666766"/>
              <a:ext cx="4127887" cy="8734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Document on EPR &amp; Refer to BLOSM Via Communicate “Referral BLOSM”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E8283A0-206C-4572-9892-0A0063278518}"/>
              </a:ext>
            </a:extLst>
          </p:cNvPr>
          <p:cNvGrpSpPr/>
          <p:nvPr/>
        </p:nvGrpSpPr>
        <p:grpSpPr>
          <a:xfrm>
            <a:off x="4311693" y="5689383"/>
            <a:ext cx="3066931" cy="709939"/>
            <a:chOff x="4150842" y="1633368"/>
            <a:chExt cx="4293704" cy="993914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ECFB3DD7-2F7F-4D30-ADB0-D4D3D044B899}"/>
                </a:ext>
              </a:extLst>
            </p:cNvPr>
            <p:cNvSpPr/>
            <p:nvPr/>
          </p:nvSpPr>
          <p:spPr>
            <a:xfrm>
              <a:off x="4150842" y="1633368"/>
              <a:ext cx="4293704" cy="993914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26F22FD-9B91-4C0A-8B49-C4FF9DE3AB26}"/>
                </a:ext>
              </a:extLst>
            </p:cNvPr>
            <p:cNvSpPr txBox="1"/>
            <p:nvPr/>
          </p:nvSpPr>
          <p:spPr>
            <a:xfrm>
              <a:off x="4637859" y="1737137"/>
              <a:ext cx="3240156" cy="86787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4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Provide Information leaflet (Link No.1)</a:t>
              </a:r>
              <a:endParaRPr kumimoji="0" lang="en-GB" sz="1714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798711BB-60DA-4398-90E6-2DB99EE862AD}"/>
              </a:ext>
            </a:extLst>
          </p:cNvPr>
          <p:cNvGrpSpPr/>
          <p:nvPr/>
        </p:nvGrpSpPr>
        <p:grpSpPr>
          <a:xfrm>
            <a:off x="210832" y="1945368"/>
            <a:ext cx="2553078" cy="1412345"/>
            <a:chOff x="474790" y="3674779"/>
            <a:chExt cx="3135185" cy="1842834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AB32FD26-389A-4EC8-A2F2-715EAB30D915}"/>
                </a:ext>
              </a:extLst>
            </p:cNvPr>
            <p:cNvSpPr/>
            <p:nvPr/>
          </p:nvSpPr>
          <p:spPr>
            <a:xfrm>
              <a:off x="476250" y="3674779"/>
              <a:ext cx="3133725" cy="1842834"/>
            </a:xfrm>
            <a:prstGeom prst="roundRect">
              <a:avLst/>
            </a:prstGeom>
            <a:solidFill>
              <a:srgbClr val="E9A44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86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56E408E-1857-4EFF-A96B-B1EC7AE9AB30}"/>
                </a:ext>
              </a:extLst>
            </p:cNvPr>
            <p:cNvSpPr txBox="1"/>
            <p:nvPr/>
          </p:nvSpPr>
          <p:spPr>
            <a:xfrm>
              <a:off x="474790" y="4181955"/>
              <a:ext cx="3123655" cy="924596"/>
            </a:xfrm>
            <a:prstGeom prst="rect">
              <a:avLst/>
            </a:prstGeom>
            <a:solidFill>
              <a:srgbClr val="E9A449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Complete District Nurse referral for management</a:t>
              </a:r>
            </a:p>
          </p:txBody>
        </p:sp>
      </p:grpSp>
      <p:sp>
        <p:nvSpPr>
          <p:cNvPr id="37" name="Thought Bubble: Cloud 36">
            <a:extLst>
              <a:ext uri="{FF2B5EF4-FFF2-40B4-BE49-F238E27FC236}">
                <a16:creationId xmlns:a16="http://schemas.microsoft.com/office/drawing/2014/main" id="{0160D00B-4270-4771-ABA1-66077B49345F}"/>
              </a:ext>
            </a:extLst>
          </p:cNvPr>
          <p:cNvSpPr/>
          <p:nvPr/>
        </p:nvSpPr>
        <p:spPr>
          <a:xfrm>
            <a:off x="8489960" y="2086168"/>
            <a:ext cx="3440891" cy="2307709"/>
          </a:xfrm>
          <a:prstGeom prst="cloudCallout">
            <a:avLst>
              <a:gd name="adj1" fmla="val -78048"/>
              <a:gd name="adj2" fmla="val -1080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B31A60-8761-4913-80A9-8D2E4B35BFB0}"/>
              </a:ext>
            </a:extLst>
          </p:cNvPr>
          <p:cNvSpPr txBox="1"/>
          <p:nvPr/>
        </p:nvSpPr>
        <p:spPr>
          <a:xfrm>
            <a:off x="8936412" y="2479602"/>
            <a:ext cx="28975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Referral criteria: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Drug/Alcohol Misuse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Housing Issues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 engaging with GP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Socially Vulnerable</a:t>
            </a:r>
          </a:p>
        </p:txBody>
      </p:sp>
      <p:pic>
        <p:nvPicPr>
          <p:cNvPr id="49" name="Picture 48" descr="A picture containing silhouette&#10;&#10;Description automatically generated">
            <a:extLst>
              <a:ext uri="{FF2B5EF4-FFF2-40B4-BE49-F238E27FC236}">
                <a16:creationId xmlns:a16="http://schemas.microsoft.com/office/drawing/2014/main" id="{03443684-737E-43CA-89DB-4E1FBC4633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5131" y="-116046"/>
            <a:ext cx="2187161" cy="2187162"/>
          </a:xfrm>
          <a:prstGeom prst="rect">
            <a:avLst/>
          </a:prstGeom>
        </p:spPr>
      </p:pic>
      <p:sp>
        <p:nvSpPr>
          <p:cNvPr id="50" name="Arrow: Right 49">
            <a:extLst>
              <a:ext uri="{FF2B5EF4-FFF2-40B4-BE49-F238E27FC236}">
                <a16:creationId xmlns:a16="http://schemas.microsoft.com/office/drawing/2014/main" id="{154A1305-65AD-4F8F-819A-C7831E708F97}"/>
              </a:ext>
            </a:extLst>
          </p:cNvPr>
          <p:cNvSpPr/>
          <p:nvPr/>
        </p:nvSpPr>
        <p:spPr>
          <a:xfrm flipH="1">
            <a:off x="2775743" y="2307747"/>
            <a:ext cx="1502007" cy="693521"/>
          </a:xfrm>
          <a:prstGeom prst="rightArrow">
            <a:avLst/>
          </a:prstGeom>
          <a:solidFill>
            <a:srgbClr val="EFAA39"/>
          </a:solidFill>
          <a:ln>
            <a:solidFill>
              <a:srgbClr val="EFAA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Arrow: Down 50">
            <a:extLst>
              <a:ext uri="{FF2B5EF4-FFF2-40B4-BE49-F238E27FC236}">
                <a16:creationId xmlns:a16="http://schemas.microsoft.com/office/drawing/2014/main" id="{61108121-90F4-4F45-A9F9-C1DC5D0F7159}"/>
              </a:ext>
            </a:extLst>
          </p:cNvPr>
          <p:cNvSpPr/>
          <p:nvPr/>
        </p:nvSpPr>
        <p:spPr>
          <a:xfrm>
            <a:off x="5369399" y="3002170"/>
            <a:ext cx="836203" cy="40455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8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2F91FE-D492-48B7-A8E8-C53EEF5B427B}"/>
              </a:ext>
            </a:extLst>
          </p:cNvPr>
          <p:cNvSpPr txBox="1"/>
          <p:nvPr/>
        </p:nvSpPr>
        <p:spPr>
          <a:xfrm>
            <a:off x="5563535" y="2988381"/>
            <a:ext cx="71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Yes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F900AC7-A68E-40B6-931E-7A2BC64BCCC3}"/>
              </a:ext>
            </a:extLst>
          </p:cNvPr>
          <p:cNvSpPr txBox="1"/>
          <p:nvPr/>
        </p:nvSpPr>
        <p:spPr>
          <a:xfrm>
            <a:off x="3539825" y="2469841"/>
            <a:ext cx="719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</a:t>
            </a:r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6DE9F28B-4821-46F8-B341-1D0D3EA93643}"/>
              </a:ext>
            </a:extLst>
          </p:cNvPr>
          <p:cNvSpPr/>
          <p:nvPr/>
        </p:nvSpPr>
        <p:spPr>
          <a:xfrm>
            <a:off x="7397382" y="5776220"/>
            <a:ext cx="1154441" cy="555223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Thought Bubble: Cloud 35">
            <a:extLst>
              <a:ext uri="{FF2B5EF4-FFF2-40B4-BE49-F238E27FC236}">
                <a16:creationId xmlns:a16="http://schemas.microsoft.com/office/drawing/2014/main" id="{D14810F6-4F82-4297-B6E7-12C6FF3F0DCF}"/>
              </a:ext>
            </a:extLst>
          </p:cNvPr>
          <p:cNvSpPr/>
          <p:nvPr/>
        </p:nvSpPr>
        <p:spPr>
          <a:xfrm>
            <a:off x="179874" y="4393877"/>
            <a:ext cx="3384278" cy="1867396"/>
          </a:xfrm>
          <a:prstGeom prst="cloudCallout">
            <a:avLst>
              <a:gd name="adj1" fmla="val 64449"/>
              <a:gd name="adj2" fmla="val -67841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A28A7B-462A-41F7-A38A-60E08B9A8B6F}"/>
              </a:ext>
            </a:extLst>
          </p:cNvPr>
          <p:cNvSpPr txBox="1"/>
          <p:nvPr/>
        </p:nvSpPr>
        <p:spPr>
          <a:xfrm>
            <a:off x="669674" y="4865910"/>
            <a:ext cx="24904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ring or email Sarah/Jayne if patient is being admitted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EC54957-A43A-44C9-8244-A7C4D1DE4C3E}"/>
              </a:ext>
            </a:extLst>
          </p:cNvPr>
          <p:cNvGrpSpPr/>
          <p:nvPr/>
        </p:nvGrpSpPr>
        <p:grpSpPr>
          <a:xfrm>
            <a:off x="4292759" y="1043063"/>
            <a:ext cx="3066931" cy="795172"/>
            <a:chOff x="4002156" y="1764964"/>
            <a:chExt cx="4293704" cy="800301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18E8AFA5-BA02-4D0F-B93F-FD702E00B2E2}"/>
                </a:ext>
              </a:extLst>
            </p:cNvPr>
            <p:cNvSpPr/>
            <p:nvPr/>
          </p:nvSpPr>
          <p:spPr>
            <a:xfrm>
              <a:off x="4002156" y="1764964"/>
              <a:ext cx="4293704" cy="800301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143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D9411C6C-E563-4C20-B1CB-AF525DA93F13}"/>
                </a:ext>
              </a:extLst>
            </p:cNvPr>
            <p:cNvSpPr txBox="1"/>
            <p:nvPr/>
          </p:nvSpPr>
          <p:spPr>
            <a:xfrm>
              <a:off x="4087373" y="1849586"/>
              <a:ext cx="4153449" cy="62262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71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Patient </a:t>
              </a:r>
              <a:r>
                <a:rPr kumimoji="0" lang="en-GB" sz="1710" b="1" i="0" u="sng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BOTH</a:t>
              </a:r>
              <a:r>
                <a:rPr kumimoji="0" lang="en-GB" sz="171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medically and socially fit for discharge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54282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Blake</dc:creator>
  <cp:lastModifiedBy>Darren Blake</cp:lastModifiedBy>
  <cp:revision>1</cp:revision>
  <dcterms:created xsi:type="dcterms:W3CDTF">2022-12-30T13:22:15Z</dcterms:created>
  <dcterms:modified xsi:type="dcterms:W3CDTF">2022-12-30T13:22:31Z</dcterms:modified>
</cp:coreProperties>
</file>