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248" autoAdjust="0"/>
  </p:normalViewPr>
  <p:slideViewPr>
    <p:cSldViewPr snapToGrid="0">
      <p:cViewPr varScale="1">
        <p:scale>
          <a:sx n="51" d="100"/>
          <a:sy n="51" d="100"/>
        </p:scale>
        <p:origin x="12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68BF7-1000-479F-BB71-691B671A7841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2F5D2-4CA5-40D5-8597-6103962E6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8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scarriageassociation.org.uk/wp-content/uploads/2016/10/Why-me-Jan-23.pd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miscarriageassociation.org.uk/wp-content/uploads/2016/10/Partners-Too.pdf" TargetMode="External"/><Relationship Id="rId4" Type="http://schemas.openxmlformats.org/officeDocument/2006/relationships/hyperlink" Target="https://www.miscarriageassociation.org.uk/wp-content/uploads/2016/10/Management-of-miscarriage-Nov-2022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Links</a:t>
            </a:r>
          </a:p>
          <a:p>
            <a:endParaRPr lang="en-GB" dirty="0"/>
          </a:p>
          <a:p>
            <a:r>
              <a:rPr lang="en-GB" dirty="0"/>
              <a:t>1: Why Me? (</a:t>
            </a:r>
            <a:r>
              <a:rPr lang="en-GB" dirty="0">
                <a:hlinkClick r:id="rId3"/>
              </a:rPr>
              <a:t>9828 MA </a:t>
            </a:r>
            <a:r>
              <a:rPr lang="en-GB" dirty="0" err="1">
                <a:hlinkClick r:id="rId3"/>
              </a:rPr>
              <a:t>preg</a:t>
            </a:r>
            <a:r>
              <a:rPr lang="en-GB" dirty="0">
                <a:hlinkClick r:id="rId3"/>
              </a:rPr>
              <a:t> loss (miscarriageassociation.org.uk)</a:t>
            </a:r>
            <a:endParaRPr lang="en-GB" dirty="0"/>
          </a:p>
          <a:p>
            <a:r>
              <a:rPr lang="en-GB" dirty="0"/>
              <a:t>2: Management of Miscarriage (</a:t>
            </a:r>
            <a:r>
              <a:rPr lang="en-GB" dirty="0">
                <a:hlinkClick r:id="rId4"/>
              </a:rPr>
              <a:t>9828 MA </a:t>
            </a:r>
            <a:r>
              <a:rPr lang="en-GB" dirty="0" err="1">
                <a:hlinkClick r:id="rId4"/>
              </a:rPr>
              <a:t>preg</a:t>
            </a:r>
            <a:r>
              <a:rPr lang="en-GB" dirty="0">
                <a:hlinkClick r:id="rId4"/>
              </a:rPr>
              <a:t> loss (miscarriageassociation.org.uk)</a:t>
            </a:r>
            <a:endParaRPr lang="en-GB" dirty="0"/>
          </a:p>
          <a:p>
            <a:r>
              <a:rPr lang="en-GB" dirty="0"/>
              <a:t>3: Partners </a:t>
            </a:r>
            <a:r>
              <a:rPr lang="en-GB" dirty="0">
                <a:hlinkClick r:id="rId5"/>
              </a:rPr>
              <a:t>Partners-Too.pdf (miscarriageassociation.org.uk)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3E51-9B28-4620-B254-E19EFE50D6F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299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1569-8C17-301D-7223-72D8FE966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DC424-4062-C298-FC65-DC4387522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AE67A-973B-2E01-878E-75215AD5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D795A-7729-E5D9-B273-B1F3E82A2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80428-615F-976A-EF68-8FC62D2F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36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03442-F0AB-89A6-E32F-C2A03B35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1EE5B-511A-AE0F-3DA6-4C48121577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2969A-78BA-E958-6AE6-4044DD0E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30A12-500A-3C1D-0D8D-3A13FD4A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D9A58-62B4-812F-AFF1-54EAA11F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49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A8F2C-6CEC-1622-7F56-9417A1722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863B27-3D91-E846-C4CE-3D70FC03A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A1245-2421-4787-03F2-1F599BD6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0A04A-192D-7065-B04A-3B2AE5456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C4030-0CF2-4B91-8520-1BE48B1B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23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594E-258C-62A5-190E-B1F5B9C16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B1DE5-ACD9-A6A0-AC9F-5F6CF3712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28826-E2E6-A198-9278-D3990F55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291DE-8A68-A43C-469E-A726F9651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DEC53-9CE4-7BCB-F002-13C04C45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11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69742-C10B-8F0B-6709-762DEF425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C7919-034E-DD73-B5FD-BCE65B486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486BA-6DDD-F46D-6783-567541F16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BE8A9-B6D5-78B4-DCEB-246418CC5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C463F-FEB3-E374-490E-B0165FB7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82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680C-8B0F-2F95-C699-42EF1CEC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0420B-248A-655E-DC7D-FABF85B1C5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2E0ADA-1A82-4738-9A5C-053708424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130DD-9BBB-1454-8CF1-D17D92EC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BD406-444F-D911-741D-958C6FDF1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8E4F7-52C8-CD55-7769-08C973D2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1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FB6E1-A298-0FF4-A7AB-41D3472F5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EBD8C-B676-E2A7-6BD4-29BA8FFD4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224A41-DBAC-6380-3F28-1C30497B5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09857-FCC6-8140-AB4A-926F93C71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EB3D7F-3AD8-8BD8-809F-903DC786B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6AA28B-F4A4-87D1-F325-3E5C2AC6A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DCB842-3AE2-28EA-02BE-54B89B7C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9B8BED-951E-5C44-D756-D1D931E26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1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CDCC-71D7-CE80-F727-EA2B24157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0FD292-CADE-C972-DE16-5B84C75C1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CF247-7826-7548-BFF6-13848FAD9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321C8-2A69-901A-899D-7B8B1794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48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3AE557-47B8-79E9-6BB2-D43320A32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F1A2E1-42F8-2318-EBB8-D336C434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9E061-5DC2-EA0D-0BDD-A93EAA058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20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D678-D31E-CFA1-25A6-3298DD1B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61C97-1C71-9A9C-9B93-628147503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709C-96F6-80FD-ED3B-FE53E4097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2EDEE-3462-F649-442E-DC31CD73C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43AB4-EA7C-26CF-7D06-0E9039FA3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90A0FC-77C8-9C95-F877-FFB154764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73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D7EBD-6FAA-2D83-709D-CE412F2E9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6F980-2DD2-1FFC-1EAA-D47137A13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95198-4A25-99EA-9629-553C79848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5CB3F-4985-F69A-9777-1A0CCE81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A171C-7746-262D-16BF-7CEAB227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670B4-FED5-78A5-9DBE-576C4A31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27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7C159A-1953-BC5F-6C6E-3C7ABA573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CEEA8-A8A7-F625-965E-28C43FEF8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4C758-9FF5-0A13-4F1B-ED3279AA3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0AD8-E843-4B8E-96F7-432EBF8CDC7F}" type="datetimeFigureOut">
              <a:rPr lang="en-GB" smtClean="0"/>
              <a:t>31/01/2023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75D4A-E644-DBBE-B544-663DDD8FB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24496-1903-E75A-EEB0-D1B6D51C92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4C3DF-5386-4240-A4B4-2DB369D2B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0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intranet.cht.nhs.uk/non-clinical-information/safeguarding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picture containing circle&#10;&#10;Description automatically generated">
            <a:extLst>
              <a:ext uri="{FF2B5EF4-FFF2-40B4-BE49-F238E27FC236}">
                <a16:creationId xmlns:a16="http://schemas.microsoft.com/office/drawing/2014/main" id="{B055A7B3-D90D-4E2D-A236-DE00978E765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75664"/>
            <a:ext cx="6858000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4" name="Thought Bubble: Cloud 33">
            <a:extLst>
              <a:ext uri="{FF2B5EF4-FFF2-40B4-BE49-F238E27FC236}">
                <a16:creationId xmlns:a16="http://schemas.microsoft.com/office/drawing/2014/main" id="{8ADF78DA-72A6-468A-9A6D-96C4AA54C835}"/>
              </a:ext>
            </a:extLst>
          </p:cNvPr>
          <p:cNvSpPr/>
          <p:nvPr/>
        </p:nvSpPr>
        <p:spPr>
          <a:xfrm>
            <a:off x="136309" y="2154202"/>
            <a:ext cx="4511419" cy="2671012"/>
          </a:xfrm>
          <a:prstGeom prst="cloudCallout">
            <a:avLst>
              <a:gd name="adj1" fmla="val 37556"/>
              <a:gd name="adj2" fmla="val 6778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98184E-06AD-4212-8216-534EE1CB4611}"/>
              </a:ext>
            </a:extLst>
          </p:cNvPr>
          <p:cNvSpPr txBox="1"/>
          <p:nvPr/>
        </p:nvSpPr>
        <p:spPr>
          <a:xfrm>
            <a:off x="2730239" y="175664"/>
            <a:ext cx="6206173" cy="487954"/>
          </a:xfrm>
          <a:prstGeom prst="rect">
            <a:avLst/>
          </a:prstGeom>
          <a:solidFill>
            <a:schemeClr val="tx2">
              <a:lumMod val="40000"/>
              <a:lumOff val="60000"/>
              <a:alpha val="97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72390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7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Miscarriage Support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DF6322B-6207-49BC-9B10-6FFD8777B57B}"/>
              </a:ext>
            </a:extLst>
          </p:cNvPr>
          <p:cNvGrpSpPr/>
          <p:nvPr/>
        </p:nvGrpSpPr>
        <p:grpSpPr>
          <a:xfrm>
            <a:off x="8546573" y="4891089"/>
            <a:ext cx="3384278" cy="1005528"/>
            <a:chOff x="4452086" y="3548443"/>
            <a:chExt cx="4293704" cy="99391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72019355-401E-4BFB-8201-9B25C3EFBF51}"/>
                </a:ext>
              </a:extLst>
            </p:cNvPr>
            <p:cNvSpPr/>
            <p:nvPr/>
          </p:nvSpPr>
          <p:spPr>
            <a:xfrm>
              <a:off x="4452086" y="3548443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B1C4F41-1A4C-419A-BCA4-70D2292E3120}"/>
                </a:ext>
              </a:extLst>
            </p:cNvPr>
            <p:cNvSpPr txBox="1"/>
            <p:nvPr/>
          </p:nvSpPr>
          <p:spPr>
            <a:xfrm>
              <a:off x="4548085" y="3725270"/>
              <a:ext cx="4127887" cy="6127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Refer to BLOSM Via Communicate on EPR “Referral BLOSM”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E8283A0-206C-4572-9892-0A0063278518}"/>
              </a:ext>
            </a:extLst>
          </p:cNvPr>
          <p:cNvGrpSpPr/>
          <p:nvPr/>
        </p:nvGrpSpPr>
        <p:grpSpPr>
          <a:xfrm>
            <a:off x="4357002" y="5019765"/>
            <a:ext cx="3066931" cy="709938"/>
            <a:chOff x="4150842" y="1633368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ECFB3DD7-2F7F-4D30-ADB0-D4D3D044B899}"/>
                </a:ext>
              </a:extLst>
            </p:cNvPr>
            <p:cNvSpPr/>
            <p:nvPr/>
          </p:nvSpPr>
          <p:spPr>
            <a:xfrm>
              <a:off x="4150842" y="1633368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6F22FD-9B91-4C0A-8B49-C4FF9DE3AB26}"/>
                </a:ext>
              </a:extLst>
            </p:cNvPr>
            <p:cNvSpPr txBox="1"/>
            <p:nvPr/>
          </p:nvSpPr>
          <p:spPr>
            <a:xfrm>
              <a:off x="4637859" y="1737137"/>
              <a:ext cx="3240156" cy="8678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Provide Support Information Link No 1</a:t>
              </a:r>
              <a:endParaRPr kumimoji="0" lang="en-GB" sz="1714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D308B88D-66FE-4F92-AF71-D19B7077FF92}"/>
              </a:ext>
            </a:extLst>
          </p:cNvPr>
          <p:cNvSpPr/>
          <p:nvPr/>
        </p:nvSpPr>
        <p:spPr>
          <a:xfrm>
            <a:off x="7435363" y="5093887"/>
            <a:ext cx="1096485" cy="55522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8646B30-16FD-4F84-99D7-0285AD9BC8FD}"/>
              </a:ext>
            </a:extLst>
          </p:cNvPr>
          <p:cNvGrpSpPr/>
          <p:nvPr/>
        </p:nvGrpSpPr>
        <p:grpSpPr>
          <a:xfrm>
            <a:off x="4292759" y="850691"/>
            <a:ext cx="3066931" cy="987544"/>
            <a:chOff x="4002156" y="1571351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7BA54EB9-80C4-48AC-A93A-128574E94F09}"/>
                </a:ext>
              </a:extLst>
            </p:cNvPr>
            <p:cNvSpPr/>
            <p:nvPr/>
          </p:nvSpPr>
          <p:spPr>
            <a:xfrm>
              <a:off x="4002156" y="1571351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4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0FD84FB-AA15-43AC-88A8-42AB8E58E1E0}"/>
                </a:ext>
              </a:extLst>
            </p:cNvPr>
            <p:cNvSpPr txBox="1"/>
            <p:nvPr/>
          </p:nvSpPr>
          <p:spPr>
            <a:xfrm>
              <a:off x="4057431" y="1739075"/>
              <a:ext cx="4153449" cy="6226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Is the patient </a:t>
              </a:r>
              <a:r>
                <a:rPr kumimoji="0" lang="en-GB" sz="171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BOTH</a:t>
              </a:r>
              <a:r>
                <a:rPr kumimoji="0" lang="en-GB" sz="171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medically and socially fit for discharge?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B839FC0-623C-4CF2-BD27-D9518B770D2B}"/>
              </a:ext>
            </a:extLst>
          </p:cNvPr>
          <p:cNvSpPr txBox="1"/>
          <p:nvPr/>
        </p:nvSpPr>
        <p:spPr>
          <a:xfrm>
            <a:off x="475447" y="2633857"/>
            <a:ext cx="36617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Miscarriage Association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01924 200799, Mon-Fri 9am-4pm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www.miscarriageassociation.org.uk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36987427-E35C-49E9-B0EE-5A607CC19939}"/>
              </a:ext>
            </a:extLst>
          </p:cNvPr>
          <p:cNvSpPr/>
          <p:nvPr/>
        </p:nvSpPr>
        <p:spPr>
          <a:xfrm>
            <a:off x="5482554" y="1856481"/>
            <a:ext cx="666122" cy="315185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97F582F-13B8-4F04-8ABF-E07D34065891}"/>
              </a:ext>
            </a:extLst>
          </p:cNvPr>
          <p:cNvGrpSpPr/>
          <p:nvPr/>
        </p:nvGrpSpPr>
        <p:grpSpPr>
          <a:xfrm>
            <a:off x="9177889" y="152758"/>
            <a:ext cx="2121647" cy="1794568"/>
            <a:chOff x="9285110" y="-84436"/>
            <a:chExt cx="2121647" cy="1794568"/>
          </a:xfrm>
        </p:grpSpPr>
        <p:pic>
          <p:nvPicPr>
            <p:cNvPr id="49" name="Picture 48" descr="Alert button">
              <a:extLst>
                <a:ext uri="{FF2B5EF4-FFF2-40B4-BE49-F238E27FC236}">
                  <a16:creationId xmlns:a16="http://schemas.microsoft.com/office/drawing/2014/main" id="{6BFDE9C1-93F5-4CB0-B536-59AA66181C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3" t="16960" r="16423" b="18384"/>
            <a:stretch/>
          </p:blipFill>
          <p:spPr>
            <a:xfrm>
              <a:off x="9460562" y="-84436"/>
              <a:ext cx="1805379" cy="1794568"/>
            </a:xfrm>
            <a:prstGeom prst="flowChartConnector">
              <a:avLst/>
            </a:prstGeom>
          </p:spPr>
        </p:pic>
        <p:sp>
          <p:nvSpPr>
            <p:cNvPr id="53" name="TextBox 52">
              <a:hlinkClick r:id="rId5"/>
              <a:extLst>
                <a:ext uri="{FF2B5EF4-FFF2-40B4-BE49-F238E27FC236}">
                  <a16:creationId xmlns:a16="http://schemas.microsoft.com/office/drawing/2014/main" id="{6429685E-0057-478C-969E-0613057705AF}"/>
                </a:ext>
              </a:extLst>
            </p:cNvPr>
            <p:cNvSpPr txBox="1"/>
            <p:nvPr/>
          </p:nvSpPr>
          <p:spPr>
            <a:xfrm>
              <a:off x="9285110" y="309966"/>
              <a:ext cx="212164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Immediate Safeguarding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Concern?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Click here</a:t>
              </a:r>
            </a:p>
          </p:txBody>
        </p:sp>
      </p:grpSp>
      <p:pic>
        <p:nvPicPr>
          <p:cNvPr id="54" name="Picture 53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8C74A7E6-B1CE-42A9-B792-A5A1937866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23" y="-43539"/>
            <a:ext cx="2187161" cy="218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820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99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Blake</dc:creator>
  <cp:lastModifiedBy>Darren Blake</cp:lastModifiedBy>
  <cp:revision>2</cp:revision>
  <dcterms:created xsi:type="dcterms:W3CDTF">2023-01-31T14:03:34Z</dcterms:created>
  <dcterms:modified xsi:type="dcterms:W3CDTF">2023-01-31T14:08:30Z</dcterms:modified>
</cp:coreProperties>
</file>