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692000" cx="770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4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426"/>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93946" y="685800"/>
            <a:ext cx="2470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93946" y="685800"/>
            <a:ext cx="2470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27a2dc649e_0_1:notes"/>
          <p:cNvSpPr/>
          <p:nvPr>
            <p:ph idx="2" type="sldImg"/>
          </p:nvPr>
        </p:nvSpPr>
        <p:spPr>
          <a:xfrm>
            <a:off x="2193946" y="685800"/>
            <a:ext cx="24708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27a2dc649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2620" y="1547778"/>
            <a:ext cx="71787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2613" y="5891409"/>
            <a:ext cx="7178700" cy="1647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2613" y="2299346"/>
            <a:ext cx="7178700" cy="40818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2613" y="6552657"/>
            <a:ext cx="71787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2613" y="4471058"/>
            <a:ext cx="7178700" cy="1749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2613" y="925091"/>
            <a:ext cx="71787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2613" y="2395696"/>
            <a:ext cx="71787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2613" y="925091"/>
            <a:ext cx="71787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2613" y="2395696"/>
            <a:ext cx="3369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071392" y="2395696"/>
            <a:ext cx="3369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2613" y="925091"/>
            <a:ext cx="71787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2613" y="1154948"/>
            <a:ext cx="2365800" cy="15711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2613" y="2888617"/>
            <a:ext cx="2365800" cy="660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3045" y="935745"/>
            <a:ext cx="5364900" cy="85035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52000" y="-260"/>
            <a:ext cx="3852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3689" y="2563450"/>
            <a:ext cx="34083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3689" y="5826865"/>
            <a:ext cx="34083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61626" y="1505164"/>
            <a:ext cx="32328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2613" y="8794266"/>
            <a:ext cx="5054100" cy="1257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2613" y="925091"/>
            <a:ext cx="71787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2613" y="2395696"/>
            <a:ext cx="71787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138212" y="9693616"/>
            <a:ext cx="4623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hyperlink" Target="https://www.embeds.co.uk/2023/10/17/status-epilepticus-apls-2021/" TargetMode="External"/><Relationship Id="rId6"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hyperlink" Target="https://www.sheffieldchildrens.nhs.uk/embrace/" TargetMode="External"/><Relationship Id="rId5" Type="http://schemas.openxmlformats.org/officeDocument/2006/relationships/image" Target="../media/image1.png"/><Relationship Id="rId6" Type="http://schemas.openxmlformats.org/officeDocument/2006/relationships/hyperlink" Target="https://www.youtube.com/watch?v=SrueYbtmqR8" TargetMode="External"/><Relationship Id="rId7"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377750" y="230900"/>
            <a:ext cx="3273000" cy="1114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200"/>
              <a:t>ED Case of the week 3</a:t>
            </a:r>
            <a:endParaRPr sz="3200"/>
          </a:p>
        </p:txBody>
      </p:sp>
      <p:pic>
        <p:nvPicPr>
          <p:cNvPr id="55" name="Google Shape;55;p13"/>
          <p:cNvPicPr preferRelativeResize="0"/>
          <p:nvPr/>
        </p:nvPicPr>
        <p:blipFill rotWithShape="1">
          <a:blip r:embed="rId3">
            <a:alphaModFix/>
          </a:blip>
          <a:srcRect b="37811" l="62946" r="4782" t="31342"/>
          <a:stretch/>
        </p:blipFill>
        <p:spPr>
          <a:xfrm>
            <a:off x="5888675" y="207097"/>
            <a:ext cx="1466850" cy="1114425"/>
          </a:xfrm>
          <a:prstGeom prst="rect">
            <a:avLst/>
          </a:prstGeom>
          <a:noFill/>
          <a:ln>
            <a:noFill/>
          </a:ln>
        </p:spPr>
      </p:pic>
      <p:sp>
        <p:nvSpPr>
          <p:cNvPr id="56" name="Google Shape;56;p13"/>
          <p:cNvSpPr txBox="1"/>
          <p:nvPr/>
        </p:nvSpPr>
        <p:spPr>
          <a:xfrm>
            <a:off x="148350" y="2477888"/>
            <a:ext cx="7053000" cy="215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a:t>The Case:</a:t>
            </a:r>
            <a:endParaRPr b="1" sz="1600"/>
          </a:p>
          <a:p>
            <a:pPr indent="-317500" lvl="0" marL="457200" rtl="0" algn="l">
              <a:spcBef>
                <a:spcPts val="0"/>
              </a:spcBef>
              <a:spcAft>
                <a:spcPts val="0"/>
              </a:spcAft>
              <a:buSzPts val="1400"/>
              <a:buChar char="●"/>
            </a:pPr>
            <a:r>
              <a:rPr lang="en"/>
              <a:t>9 year old boy with a PMH of autism and being non verbal. Functionally good - went to school. Only regular medication was </a:t>
            </a:r>
            <a:r>
              <a:rPr lang="en"/>
              <a:t>melatonin</a:t>
            </a:r>
            <a:r>
              <a:rPr lang="en"/>
              <a:t>.</a:t>
            </a:r>
            <a:endParaRPr/>
          </a:p>
          <a:p>
            <a:pPr indent="-317500" lvl="0" marL="457200" rtl="0" algn="l">
              <a:spcBef>
                <a:spcPts val="0"/>
              </a:spcBef>
              <a:spcAft>
                <a:spcPts val="0"/>
              </a:spcAft>
              <a:buSzPts val="1400"/>
              <a:buChar char="●"/>
            </a:pPr>
            <a:r>
              <a:rPr lang="en"/>
              <a:t>Pre alert due to collapse at 12:20 at school. He had been well that morning.</a:t>
            </a:r>
            <a:endParaRPr/>
          </a:p>
          <a:p>
            <a:pPr indent="-317500" lvl="0" marL="457200" rtl="0" algn="l">
              <a:spcBef>
                <a:spcPts val="0"/>
              </a:spcBef>
              <a:spcAft>
                <a:spcPts val="0"/>
              </a:spcAft>
              <a:buSzPts val="1400"/>
              <a:buChar char="●"/>
            </a:pPr>
            <a:r>
              <a:rPr lang="en"/>
              <a:t>YAS arrived at 13:20 and found him ‘unconscious’ but then when assessed he was ‘combative’ suggestive of a fluctuating GCS.</a:t>
            </a:r>
            <a:endParaRPr/>
          </a:p>
          <a:p>
            <a:pPr indent="-317500" lvl="0" marL="457200" rtl="0" algn="l">
              <a:spcBef>
                <a:spcPts val="0"/>
              </a:spcBef>
              <a:spcAft>
                <a:spcPts val="0"/>
              </a:spcAft>
              <a:buSzPts val="1400"/>
              <a:buChar char="●"/>
            </a:pPr>
            <a:r>
              <a:rPr lang="en"/>
              <a:t>On arrival to ED resus at 13:40 he had persistent bilateral nystagmus and increased tone bilaterally </a:t>
            </a:r>
            <a:r>
              <a:rPr lang="en"/>
              <a:t>in keeping</a:t>
            </a:r>
            <a:r>
              <a:rPr lang="en"/>
              <a:t> with seizure activity. Unclear how long he had been seizing but potentially for over 1 hour.</a:t>
            </a:r>
            <a:endParaRPr/>
          </a:p>
        </p:txBody>
      </p:sp>
      <p:sp>
        <p:nvSpPr>
          <p:cNvPr id="57" name="Google Shape;57;p13"/>
          <p:cNvSpPr txBox="1"/>
          <p:nvPr/>
        </p:nvSpPr>
        <p:spPr>
          <a:xfrm>
            <a:off x="223650" y="4639775"/>
            <a:ext cx="3763800" cy="1046700"/>
          </a:xfrm>
          <a:prstGeom prst="rect">
            <a:avLst/>
          </a:prstGeom>
          <a:solidFill>
            <a:srgbClr val="FF9900"/>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Initial priorities:</a:t>
            </a:r>
            <a:endParaRPr b="1"/>
          </a:p>
          <a:p>
            <a:pPr indent="-317500" lvl="0" marL="457200" rtl="0" algn="l">
              <a:spcBef>
                <a:spcPts val="0"/>
              </a:spcBef>
              <a:spcAft>
                <a:spcPts val="0"/>
              </a:spcAft>
              <a:buSzPts val="1400"/>
              <a:buChar char="●"/>
            </a:pPr>
            <a:r>
              <a:rPr b="1" lang="en"/>
              <a:t>A - E assessment</a:t>
            </a:r>
            <a:endParaRPr b="1"/>
          </a:p>
          <a:p>
            <a:pPr indent="-317500" lvl="0" marL="457200" rtl="0" algn="l">
              <a:spcBef>
                <a:spcPts val="0"/>
              </a:spcBef>
              <a:spcAft>
                <a:spcPts val="0"/>
              </a:spcAft>
              <a:buSzPts val="1400"/>
              <a:buChar char="●"/>
            </a:pPr>
            <a:r>
              <a:rPr b="1" lang="en"/>
              <a:t>Stop the seizure!</a:t>
            </a:r>
            <a:endParaRPr b="1"/>
          </a:p>
          <a:p>
            <a:pPr indent="-317500" lvl="0" marL="457200" rtl="0" algn="l">
              <a:spcBef>
                <a:spcPts val="0"/>
              </a:spcBef>
              <a:spcAft>
                <a:spcPts val="0"/>
              </a:spcAft>
              <a:buSzPts val="1400"/>
              <a:buChar char="●"/>
            </a:pPr>
            <a:r>
              <a:rPr b="1" lang="en"/>
              <a:t>Then think about causes…</a:t>
            </a:r>
            <a:endParaRPr b="1"/>
          </a:p>
        </p:txBody>
      </p:sp>
      <p:sp>
        <p:nvSpPr>
          <p:cNvPr id="58" name="Google Shape;58;p13"/>
          <p:cNvSpPr txBox="1"/>
          <p:nvPr/>
        </p:nvSpPr>
        <p:spPr>
          <a:xfrm>
            <a:off x="223650" y="5651875"/>
            <a:ext cx="3763800" cy="2555100"/>
          </a:xfrm>
          <a:prstGeom prst="rect">
            <a:avLst/>
          </a:prstGeom>
          <a:solidFill>
            <a:srgbClr val="FFF2CC"/>
          </a:solid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a:t>A - Maintaining</a:t>
            </a:r>
            <a:endParaRPr/>
          </a:p>
          <a:p>
            <a:pPr indent="-317500" lvl="0" marL="457200" rtl="0" algn="l">
              <a:spcBef>
                <a:spcPts val="0"/>
              </a:spcBef>
              <a:spcAft>
                <a:spcPts val="0"/>
              </a:spcAft>
              <a:buSzPts val="1400"/>
              <a:buChar char="●"/>
            </a:pPr>
            <a:r>
              <a:rPr lang="en"/>
              <a:t>B - Own respiration but shallow breaths, sats 98% on 15L O2</a:t>
            </a:r>
            <a:endParaRPr/>
          </a:p>
          <a:p>
            <a:pPr indent="-317500" lvl="0" marL="457200" rtl="0" algn="l">
              <a:spcBef>
                <a:spcPts val="0"/>
              </a:spcBef>
              <a:spcAft>
                <a:spcPts val="0"/>
              </a:spcAft>
              <a:buSzPts val="1400"/>
              <a:buChar char="●"/>
            </a:pPr>
            <a:r>
              <a:rPr lang="en"/>
              <a:t>C - HR 120-130, CRT &lt;2s, perfusing peripherally, BP 140/80 (High)</a:t>
            </a:r>
            <a:endParaRPr/>
          </a:p>
          <a:p>
            <a:pPr indent="-317500" lvl="0" marL="457200" rtl="0" algn="l">
              <a:spcBef>
                <a:spcPts val="0"/>
              </a:spcBef>
              <a:spcAft>
                <a:spcPts val="0"/>
              </a:spcAft>
              <a:buSzPts val="1400"/>
              <a:buChar char="●"/>
            </a:pPr>
            <a:r>
              <a:rPr lang="en"/>
              <a:t>D - Pupils size 2-3mm, non reactive bilaterally. Persistent nystagmus. Increased tone to all limbs consistent with ongoing seizure activity</a:t>
            </a:r>
            <a:endParaRPr/>
          </a:p>
          <a:p>
            <a:pPr indent="-317500" lvl="0" marL="457200" rtl="0" algn="l">
              <a:spcBef>
                <a:spcPts val="0"/>
              </a:spcBef>
              <a:spcAft>
                <a:spcPts val="0"/>
              </a:spcAft>
              <a:buSzPts val="1400"/>
              <a:buChar char="●"/>
            </a:pPr>
            <a:r>
              <a:rPr lang="en"/>
              <a:t>Glucose 6 - Don’t forget it!!</a:t>
            </a:r>
            <a:endParaRPr/>
          </a:p>
          <a:p>
            <a:pPr indent="-317500" lvl="0" marL="457200" rtl="0" algn="l">
              <a:spcBef>
                <a:spcPts val="0"/>
              </a:spcBef>
              <a:spcAft>
                <a:spcPts val="0"/>
              </a:spcAft>
              <a:buSzPts val="1400"/>
              <a:buChar char="●"/>
            </a:pPr>
            <a:r>
              <a:rPr lang="en"/>
              <a:t>E - Apyrexial, no signs of injury</a:t>
            </a:r>
            <a:endParaRPr/>
          </a:p>
        </p:txBody>
      </p:sp>
      <p:sp>
        <p:nvSpPr>
          <p:cNvPr id="59" name="Google Shape;59;p13"/>
          <p:cNvSpPr txBox="1"/>
          <p:nvPr/>
        </p:nvSpPr>
        <p:spPr>
          <a:xfrm>
            <a:off x="148350" y="9010650"/>
            <a:ext cx="1169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200"/>
          </a:p>
        </p:txBody>
      </p:sp>
      <p:sp>
        <p:nvSpPr>
          <p:cNvPr id="60" name="Google Shape;60;p13"/>
          <p:cNvSpPr txBox="1"/>
          <p:nvPr/>
        </p:nvSpPr>
        <p:spPr>
          <a:xfrm>
            <a:off x="130650" y="1388963"/>
            <a:ext cx="7442700" cy="1021500"/>
          </a:xfrm>
          <a:prstGeom prst="rect">
            <a:avLst/>
          </a:prstGeom>
          <a:solidFill>
            <a:srgbClr val="FFFF00"/>
          </a:solidFill>
          <a:ln>
            <a:noFill/>
          </a:ln>
        </p:spPr>
        <p:txBody>
          <a:bodyPr anchorCtr="0" anchor="t" bIns="91425" lIns="91425" spcFirstLastPara="1" rIns="91425" wrap="square" tIns="91425">
            <a:normAutofit fontScale="92500" lnSpcReduction="20000"/>
          </a:bodyPr>
          <a:lstStyle/>
          <a:p>
            <a:pPr indent="0" lvl="0" marL="457200" rtl="0" algn="ctr">
              <a:spcBef>
                <a:spcPts val="0"/>
              </a:spcBef>
              <a:spcAft>
                <a:spcPts val="0"/>
              </a:spcAft>
              <a:buNone/>
            </a:pPr>
            <a:r>
              <a:rPr b="1" lang="en" sz="2616">
                <a:solidFill>
                  <a:srgbClr val="0000FF"/>
                </a:solidFill>
              </a:rPr>
              <a:t>Learning points</a:t>
            </a:r>
            <a:endParaRPr b="1" sz="2616">
              <a:solidFill>
                <a:srgbClr val="0000FF"/>
              </a:solidFill>
            </a:endParaRPr>
          </a:p>
          <a:p>
            <a:pPr indent="-369570" lvl="0" marL="457200" rtl="0" algn="ctr">
              <a:spcBef>
                <a:spcPts val="0"/>
              </a:spcBef>
              <a:spcAft>
                <a:spcPts val="0"/>
              </a:spcAft>
              <a:buClr>
                <a:srgbClr val="0000FF"/>
              </a:buClr>
              <a:buSzPct val="100000"/>
              <a:buChar char="●"/>
            </a:pPr>
            <a:r>
              <a:rPr lang="en" sz="2400">
                <a:solidFill>
                  <a:srgbClr val="0000FF"/>
                </a:solidFill>
              </a:rPr>
              <a:t>Paediatric seizure management</a:t>
            </a:r>
            <a:endParaRPr sz="2400">
              <a:solidFill>
                <a:srgbClr val="0000FF"/>
              </a:solidFill>
            </a:endParaRPr>
          </a:p>
          <a:p>
            <a:pPr indent="-369570" lvl="0" marL="457200" rtl="0" algn="ctr">
              <a:spcBef>
                <a:spcPts val="0"/>
              </a:spcBef>
              <a:spcAft>
                <a:spcPts val="0"/>
              </a:spcAft>
              <a:buClr>
                <a:srgbClr val="0000FF"/>
              </a:buClr>
              <a:buSzPct val="100000"/>
              <a:buChar char="●"/>
            </a:pPr>
            <a:r>
              <a:rPr lang="en" sz="2400">
                <a:solidFill>
                  <a:srgbClr val="0000FF"/>
                </a:solidFill>
              </a:rPr>
              <a:t>Management of cerebral oedema</a:t>
            </a:r>
            <a:endParaRPr sz="2400">
              <a:solidFill>
                <a:srgbClr val="0000FF"/>
              </a:solidFill>
            </a:endParaRPr>
          </a:p>
        </p:txBody>
      </p:sp>
      <p:pic>
        <p:nvPicPr>
          <p:cNvPr id="61" name="Google Shape;61;p13"/>
          <p:cNvPicPr preferRelativeResize="0"/>
          <p:nvPr/>
        </p:nvPicPr>
        <p:blipFill>
          <a:blip r:embed="rId4">
            <a:alphaModFix/>
          </a:blip>
          <a:stretch>
            <a:fillRect/>
          </a:stretch>
        </p:blipFill>
        <p:spPr>
          <a:xfrm>
            <a:off x="130650" y="428420"/>
            <a:ext cx="2345650" cy="671775"/>
          </a:xfrm>
          <a:prstGeom prst="rect">
            <a:avLst/>
          </a:prstGeom>
          <a:noFill/>
          <a:ln>
            <a:noFill/>
          </a:ln>
        </p:spPr>
      </p:pic>
      <p:sp>
        <p:nvSpPr>
          <p:cNvPr id="62" name="Google Shape;62;p13"/>
          <p:cNvSpPr txBox="1"/>
          <p:nvPr/>
        </p:nvSpPr>
        <p:spPr>
          <a:xfrm>
            <a:off x="223650" y="8206975"/>
            <a:ext cx="3872100" cy="260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Back to our case:</a:t>
            </a:r>
            <a:endParaRPr/>
          </a:p>
          <a:p>
            <a:pPr indent="-311150" lvl="0" marL="457200" rtl="0" algn="l">
              <a:spcBef>
                <a:spcPts val="0"/>
              </a:spcBef>
              <a:spcAft>
                <a:spcPts val="0"/>
              </a:spcAft>
              <a:buSzPts val="1300"/>
              <a:buChar char="●"/>
            </a:pPr>
            <a:r>
              <a:rPr lang="en" sz="1300"/>
              <a:t>We gave buccal midazolam, obtained IV access</a:t>
            </a:r>
            <a:endParaRPr sz="1300"/>
          </a:p>
          <a:p>
            <a:pPr indent="-311150" lvl="0" marL="457200" rtl="0" algn="l">
              <a:spcBef>
                <a:spcPts val="0"/>
              </a:spcBef>
              <a:spcAft>
                <a:spcPts val="0"/>
              </a:spcAft>
              <a:buSzPts val="1300"/>
              <a:buChar char="●"/>
            </a:pPr>
            <a:r>
              <a:rPr lang="en" sz="1300"/>
              <a:t>Addressed reversible causes e.g. glucose</a:t>
            </a:r>
            <a:endParaRPr sz="1300"/>
          </a:p>
          <a:p>
            <a:pPr indent="-311150" lvl="0" marL="457200" rtl="0" algn="l">
              <a:spcBef>
                <a:spcPts val="0"/>
              </a:spcBef>
              <a:spcAft>
                <a:spcPts val="0"/>
              </a:spcAft>
              <a:buSzPts val="1300"/>
              <a:buChar char="●"/>
            </a:pPr>
            <a:r>
              <a:rPr lang="en" sz="1300"/>
              <a:t>Blood gas showed a pH 7.08 and pCO2 of 13. Lactate 0.8</a:t>
            </a:r>
            <a:endParaRPr sz="1300"/>
          </a:p>
          <a:p>
            <a:pPr indent="-311150" lvl="0" marL="457200" rtl="0" algn="l">
              <a:spcBef>
                <a:spcPts val="0"/>
              </a:spcBef>
              <a:spcAft>
                <a:spcPts val="0"/>
              </a:spcAft>
              <a:buSzPts val="1300"/>
              <a:buChar char="●"/>
            </a:pPr>
            <a:r>
              <a:rPr lang="en" sz="1300"/>
              <a:t>Suggesting he was not ventilating well… and it was only going to get worse with benzos</a:t>
            </a:r>
            <a:endParaRPr sz="1300"/>
          </a:p>
          <a:p>
            <a:pPr indent="-311150" lvl="0" marL="457200" rtl="0" algn="l">
              <a:spcBef>
                <a:spcPts val="0"/>
              </a:spcBef>
              <a:spcAft>
                <a:spcPts val="0"/>
              </a:spcAft>
              <a:buSzPts val="1300"/>
              <a:buChar char="●"/>
            </a:pPr>
            <a:r>
              <a:rPr lang="en" sz="1300"/>
              <a:t>Therefore second benzo skipped, keppra given and anaesthetist called! (Always plan ahead)</a:t>
            </a:r>
            <a:endParaRPr sz="1300"/>
          </a:p>
        </p:txBody>
      </p:sp>
      <p:sp>
        <p:nvSpPr>
          <p:cNvPr id="63" name="Google Shape;63;p13"/>
          <p:cNvSpPr txBox="1"/>
          <p:nvPr/>
        </p:nvSpPr>
        <p:spPr>
          <a:xfrm>
            <a:off x="3987450" y="4639775"/>
            <a:ext cx="3585900" cy="4987200"/>
          </a:xfrm>
          <a:prstGeom prst="rect">
            <a:avLst/>
          </a:prstGeom>
          <a:solidFill>
            <a:srgbClr val="B6D7A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u="sng">
                <a:solidFill>
                  <a:schemeClr val="hlink"/>
                </a:solidFill>
                <a:hlinkClick r:id="rId5"/>
              </a:rPr>
              <a:t>Status Epilepticus Guideline</a:t>
            </a:r>
            <a:endParaRPr b="1" sz="1600"/>
          </a:p>
          <a:p>
            <a:pPr indent="0" lvl="0" marL="0" rtl="0" algn="l">
              <a:spcBef>
                <a:spcPts val="0"/>
              </a:spcBef>
              <a:spcAft>
                <a:spcPts val="0"/>
              </a:spcAft>
              <a:buNone/>
            </a:pPr>
            <a:r>
              <a:t/>
            </a:r>
            <a:endParaRPr b="1" sz="1600"/>
          </a:p>
          <a:p>
            <a:pPr indent="0" lvl="0" marL="0" rtl="0" algn="l">
              <a:spcBef>
                <a:spcPts val="0"/>
              </a:spcBef>
              <a:spcAft>
                <a:spcPts val="0"/>
              </a:spcAft>
              <a:buNone/>
            </a:pPr>
            <a:r>
              <a:rPr lang="en"/>
              <a:t>In a nutshell:</a:t>
            </a:r>
            <a:endParaRPr/>
          </a:p>
          <a:p>
            <a:pPr indent="-317500" lvl="0" marL="457200" rtl="0" algn="l">
              <a:spcBef>
                <a:spcPts val="0"/>
              </a:spcBef>
              <a:spcAft>
                <a:spcPts val="0"/>
              </a:spcAft>
              <a:buSzPts val="1400"/>
              <a:buAutoNum type="arabicParenR"/>
            </a:pPr>
            <a:r>
              <a:rPr lang="en"/>
              <a:t>Benzo → 5 minutes → benzo</a:t>
            </a:r>
            <a:endParaRPr/>
          </a:p>
          <a:p>
            <a:pPr indent="-317500" lvl="0" marL="457200" rtl="0" algn="l">
              <a:spcBef>
                <a:spcPts val="0"/>
              </a:spcBef>
              <a:spcAft>
                <a:spcPts val="0"/>
              </a:spcAft>
              <a:buSzPts val="1400"/>
              <a:buChar char="●"/>
            </a:pPr>
            <a:r>
              <a:rPr lang="en"/>
              <a:t>Remember you can administer buccal midazolam if no IV access</a:t>
            </a:r>
            <a:endParaRPr/>
          </a:p>
          <a:p>
            <a:pPr indent="-317500" lvl="0" marL="457200" rtl="0" algn="l">
              <a:spcBef>
                <a:spcPts val="0"/>
              </a:spcBef>
              <a:spcAft>
                <a:spcPts val="0"/>
              </a:spcAft>
              <a:buSzPts val="1400"/>
              <a:buChar char="●"/>
            </a:pPr>
            <a:r>
              <a:rPr lang="en"/>
              <a:t>And remember IO access is an option</a:t>
            </a:r>
            <a:endParaRPr/>
          </a:p>
          <a:p>
            <a:pPr indent="-317500" lvl="0" marL="457200" rtl="0" algn="l">
              <a:spcBef>
                <a:spcPts val="0"/>
              </a:spcBef>
              <a:spcAft>
                <a:spcPts val="0"/>
              </a:spcAft>
              <a:buSzPts val="1400"/>
              <a:buAutoNum type="arabicParenR"/>
            </a:pPr>
            <a:r>
              <a:rPr lang="en"/>
              <a:t>Keppra</a:t>
            </a:r>
            <a:endParaRPr/>
          </a:p>
          <a:p>
            <a:pPr indent="-317500" lvl="0" marL="457200" rtl="0" algn="l">
              <a:spcBef>
                <a:spcPts val="0"/>
              </a:spcBef>
              <a:spcAft>
                <a:spcPts val="0"/>
              </a:spcAft>
              <a:buSzPts val="1400"/>
              <a:buAutoNum type="arabicParenR"/>
            </a:pPr>
            <a:r>
              <a:rPr lang="en"/>
              <a:t>Phenytoin / phenobarbitone</a:t>
            </a:r>
            <a:endParaRPr/>
          </a:p>
          <a:p>
            <a:pPr indent="-317500" lvl="0" marL="457200" rtl="0" algn="l">
              <a:spcBef>
                <a:spcPts val="0"/>
              </a:spcBef>
              <a:spcAft>
                <a:spcPts val="0"/>
              </a:spcAft>
              <a:buSzPts val="1400"/>
              <a:buAutoNum type="arabicParenR"/>
            </a:pPr>
            <a:r>
              <a:rPr lang="en"/>
              <a:t>OR - if the team is ready at step 3 then RSI and intubate</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At every step prepare for the next step</a:t>
            </a:r>
            <a:endParaRPr/>
          </a:p>
          <a:p>
            <a:pPr indent="-317500" lvl="0" marL="457200" rtl="0" algn="l">
              <a:spcBef>
                <a:spcPts val="0"/>
              </a:spcBef>
              <a:spcAft>
                <a:spcPts val="0"/>
              </a:spcAft>
              <a:buSzPts val="1400"/>
              <a:buChar char="●"/>
            </a:pPr>
            <a:r>
              <a:rPr lang="en"/>
              <a:t>So from the pre alert have buccal midazolam available</a:t>
            </a:r>
            <a:endParaRPr/>
          </a:p>
          <a:p>
            <a:pPr indent="-317500" lvl="0" marL="457200" rtl="0" algn="l">
              <a:spcBef>
                <a:spcPts val="0"/>
              </a:spcBef>
              <a:spcAft>
                <a:spcPts val="0"/>
              </a:spcAft>
              <a:buSzPts val="1400"/>
              <a:buChar char="●"/>
            </a:pPr>
            <a:r>
              <a:rPr lang="en"/>
              <a:t>Once given have lorazepam drawn up and ready to go</a:t>
            </a:r>
            <a:endParaRPr/>
          </a:p>
          <a:p>
            <a:pPr indent="-317500" lvl="0" marL="457200" rtl="0" algn="l">
              <a:spcBef>
                <a:spcPts val="0"/>
              </a:spcBef>
              <a:spcAft>
                <a:spcPts val="0"/>
              </a:spcAft>
              <a:buSzPts val="1400"/>
              <a:buChar char="●"/>
            </a:pPr>
            <a:r>
              <a:rPr lang="en"/>
              <a:t>Then call an anaesthetist, prepare for RSI and have phenytoin available for if they aren’t there quickly!</a:t>
            </a:r>
            <a:endParaRPr/>
          </a:p>
        </p:txBody>
      </p:sp>
      <p:pic>
        <p:nvPicPr>
          <p:cNvPr id="64" name="Google Shape;64;p13"/>
          <p:cNvPicPr preferRelativeResize="0"/>
          <p:nvPr/>
        </p:nvPicPr>
        <p:blipFill>
          <a:blip r:embed="rId6">
            <a:alphaModFix/>
          </a:blip>
          <a:stretch>
            <a:fillRect/>
          </a:stretch>
        </p:blipFill>
        <p:spPr>
          <a:xfrm>
            <a:off x="4400550" y="9788900"/>
            <a:ext cx="2857500" cy="7143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idx="4294967295" type="ctrTitle"/>
          </p:nvPr>
        </p:nvSpPr>
        <p:spPr>
          <a:xfrm>
            <a:off x="2377750" y="207050"/>
            <a:ext cx="3273000" cy="1114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ED Case of the week 3</a:t>
            </a:r>
            <a:endParaRPr sz="3200"/>
          </a:p>
        </p:txBody>
      </p:sp>
      <p:pic>
        <p:nvPicPr>
          <p:cNvPr id="70" name="Google Shape;70;p14"/>
          <p:cNvPicPr preferRelativeResize="0"/>
          <p:nvPr/>
        </p:nvPicPr>
        <p:blipFill rotWithShape="1">
          <a:blip r:embed="rId3">
            <a:alphaModFix/>
          </a:blip>
          <a:srcRect b="37811" l="62946" r="4782" t="31342"/>
          <a:stretch/>
        </p:blipFill>
        <p:spPr>
          <a:xfrm>
            <a:off x="5888675" y="207097"/>
            <a:ext cx="1466850" cy="1114425"/>
          </a:xfrm>
          <a:prstGeom prst="rect">
            <a:avLst/>
          </a:prstGeom>
          <a:noFill/>
          <a:ln>
            <a:noFill/>
          </a:ln>
        </p:spPr>
      </p:pic>
      <p:sp>
        <p:nvSpPr>
          <p:cNvPr id="71" name="Google Shape;71;p14"/>
          <p:cNvSpPr txBox="1"/>
          <p:nvPr/>
        </p:nvSpPr>
        <p:spPr>
          <a:xfrm>
            <a:off x="170400" y="1321550"/>
            <a:ext cx="7282800" cy="1662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t>Back to our case:</a:t>
            </a:r>
            <a:endParaRPr sz="1200"/>
          </a:p>
          <a:p>
            <a:pPr indent="-304800" lvl="0" marL="457200" rtl="0" algn="l">
              <a:spcBef>
                <a:spcPts val="0"/>
              </a:spcBef>
              <a:spcAft>
                <a:spcPts val="0"/>
              </a:spcAft>
              <a:buSzPts val="1200"/>
              <a:buChar char="●"/>
            </a:pPr>
            <a:r>
              <a:rPr lang="en" sz="1200"/>
              <a:t>Anaesthetics and Paediatrics arrived to help (Thank you)</a:t>
            </a:r>
            <a:endParaRPr sz="1200"/>
          </a:p>
          <a:p>
            <a:pPr indent="-304800" lvl="0" marL="457200" rtl="0" algn="l">
              <a:spcBef>
                <a:spcPts val="0"/>
              </a:spcBef>
              <a:spcAft>
                <a:spcPts val="0"/>
              </a:spcAft>
              <a:buSzPts val="1200"/>
              <a:buChar char="●"/>
            </a:pPr>
            <a:r>
              <a:rPr lang="en" sz="1200"/>
              <a:t>My opinion was to intubate the child immediately but the anaesthetist was reluctant to initially, so they escorted round to CT with an OPA</a:t>
            </a:r>
            <a:endParaRPr sz="1200"/>
          </a:p>
          <a:p>
            <a:pPr indent="-304800" lvl="0" marL="457200" rtl="0" algn="l">
              <a:spcBef>
                <a:spcPts val="0"/>
              </a:spcBef>
              <a:spcAft>
                <a:spcPts val="0"/>
              </a:spcAft>
              <a:buSzPts val="1200"/>
              <a:buChar char="●"/>
            </a:pPr>
            <a:r>
              <a:rPr lang="en" sz="1200"/>
              <a:t>CT was reported as ‘</a:t>
            </a:r>
            <a:r>
              <a:rPr b="1" lang="en" sz="1200"/>
              <a:t>diffuse cerebral oedema’</a:t>
            </a:r>
            <a:endParaRPr b="1" sz="1200"/>
          </a:p>
          <a:p>
            <a:pPr indent="-304800" lvl="0" marL="457200" rtl="0" algn="l">
              <a:spcBef>
                <a:spcPts val="0"/>
              </a:spcBef>
              <a:spcAft>
                <a:spcPts val="0"/>
              </a:spcAft>
              <a:buSzPts val="1200"/>
              <a:buChar char="●"/>
            </a:pPr>
            <a:r>
              <a:rPr lang="en" sz="1200"/>
              <a:t>Subsequent gas was worse so a plan was made for intubation</a:t>
            </a:r>
            <a:endParaRPr sz="1200"/>
          </a:p>
          <a:p>
            <a:pPr indent="-304800" lvl="0" marL="457200" rtl="0" algn="l">
              <a:spcBef>
                <a:spcPts val="0"/>
              </a:spcBef>
              <a:spcAft>
                <a:spcPts val="0"/>
              </a:spcAft>
              <a:buSzPts val="1200"/>
              <a:buChar char="●"/>
            </a:pPr>
            <a:r>
              <a:rPr lang="en" sz="1200"/>
              <a:t>Proceeded uneventfully</a:t>
            </a:r>
            <a:endParaRPr sz="1200"/>
          </a:p>
          <a:p>
            <a:pPr indent="-304800" lvl="0" marL="457200" rtl="0" algn="l">
              <a:spcBef>
                <a:spcPts val="0"/>
              </a:spcBef>
              <a:spcAft>
                <a:spcPts val="0"/>
              </a:spcAft>
              <a:buSzPts val="1200"/>
              <a:buChar char="●"/>
            </a:pPr>
            <a:r>
              <a:rPr lang="en" sz="1200" u="sng">
                <a:solidFill>
                  <a:schemeClr val="hlink"/>
                </a:solidFill>
                <a:hlinkClick r:id="rId4"/>
              </a:rPr>
              <a:t>EMBRACE</a:t>
            </a:r>
            <a:r>
              <a:rPr lang="en" sz="1200"/>
              <a:t> transfer arranged to PICU</a:t>
            </a:r>
            <a:endParaRPr sz="1200"/>
          </a:p>
        </p:txBody>
      </p:sp>
      <p:sp>
        <p:nvSpPr>
          <p:cNvPr id="72" name="Google Shape;72;p14"/>
          <p:cNvSpPr txBox="1"/>
          <p:nvPr/>
        </p:nvSpPr>
        <p:spPr>
          <a:xfrm>
            <a:off x="170400" y="5346000"/>
            <a:ext cx="2345700" cy="400200"/>
          </a:xfrm>
          <a:prstGeom prst="rect">
            <a:avLst/>
          </a:prstGeom>
          <a:solidFill>
            <a:srgbClr val="9FC5E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So how do we treat it?</a:t>
            </a:r>
            <a:endParaRPr b="1"/>
          </a:p>
        </p:txBody>
      </p:sp>
      <p:sp>
        <p:nvSpPr>
          <p:cNvPr id="73" name="Google Shape;73;p14"/>
          <p:cNvSpPr txBox="1"/>
          <p:nvPr/>
        </p:nvSpPr>
        <p:spPr>
          <a:xfrm>
            <a:off x="170400" y="2913900"/>
            <a:ext cx="7282800" cy="2432100"/>
          </a:xfrm>
          <a:prstGeom prst="rect">
            <a:avLst/>
          </a:prstGeom>
          <a:solidFill>
            <a:srgbClr val="D0E0E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Cerebral oedema (Brain swelling)</a:t>
            </a:r>
            <a:endParaRPr b="1"/>
          </a:p>
          <a:p>
            <a:pPr indent="-304800" lvl="0" marL="457200" rtl="0" algn="l">
              <a:spcBef>
                <a:spcPts val="0"/>
              </a:spcBef>
              <a:spcAft>
                <a:spcPts val="0"/>
              </a:spcAft>
              <a:buSzPts val="1200"/>
              <a:buChar char="●"/>
            </a:pPr>
            <a:r>
              <a:rPr lang="en" sz="1200"/>
              <a:t>A sign of a problem, not a diagnosis. So what caused it?</a:t>
            </a:r>
            <a:endParaRPr sz="1200"/>
          </a:p>
          <a:p>
            <a:pPr indent="-304800" lvl="0" marL="457200" rtl="0" algn="l">
              <a:spcBef>
                <a:spcPts val="0"/>
              </a:spcBef>
              <a:spcAft>
                <a:spcPts val="0"/>
              </a:spcAft>
              <a:buSzPts val="1200"/>
              <a:buChar char="●"/>
            </a:pPr>
            <a:r>
              <a:rPr lang="en" sz="1200"/>
              <a:t>Potential causes:</a:t>
            </a:r>
            <a:endParaRPr sz="1200"/>
          </a:p>
          <a:p>
            <a:pPr indent="-304800" lvl="1" marL="914400" rtl="0" algn="l">
              <a:spcBef>
                <a:spcPts val="0"/>
              </a:spcBef>
              <a:spcAft>
                <a:spcPts val="0"/>
              </a:spcAft>
              <a:buSzPts val="1200"/>
              <a:buChar char="○"/>
            </a:pPr>
            <a:r>
              <a:rPr lang="en" sz="1200"/>
              <a:t>Bleeds / trauma / stroke</a:t>
            </a:r>
            <a:endParaRPr sz="1200"/>
          </a:p>
          <a:p>
            <a:pPr indent="-304800" lvl="1" marL="914400" rtl="0" algn="l">
              <a:spcBef>
                <a:spcPts val="0"/>
              </a:spcBef>
              <a:spcAft>
                <a:spcPts val="0"/>
              </a:spcAft>
              <a:buSzPts val="1200"/>
              <a:buChar char="○"/>
            </a:pPr>
            <a:r>
              <a:rPr lang="en" sz="1200"/>
              <a:t>Tumour</a:t>
            </a:r>
            <a:endParaRPr sz="1200"/>
          </a:p>
          <a:p>
            <a:pPr indent="-304800" lvl="1" marL="914400" rtl="0" algn="l">
              <a:spcBef>
                <a:spcPts val="0"/>
              </a:spcBef>
              <a:spcAft>
                <a:spcPts val="0"/>
              </a:spcAft>
              <a:buSzPts val="1200"/>
              <a:buChar char="○"/>
            </a:pPr>
            <a:r>
              <a:rPr lang="en" sz="1200"/>
              <a:t>Hyponatraemia</a:t>
            </a:r>
            <a:endParaRPr sz="1200"/>
          </a:p>
          <a:p>
            <a:pPr indent="-304800" lvl="1" marL="914400" rtl="0" algn="l">
              <a:spcBef>
                <a:spcPts val="0"/>
              </a:spcBef>
              <a:spcAft>
                <a:spcPts val="0"/>
              </a:spcAft>
              <a:buSzPts val="1200"/>
              <a:buChar char="○"/>
            </a:pPr>
            <a:r>
              <a:rPr lang="en" sz="1200"/>
              <a:t>Infection - cover with abx and aciclovir</a:t>
            </a:r>
            <a:endParaRPr sz="1200"/>
          </a:p>
          <a:p>
            <a:pPr indent="-304800" lvl="1" marL="914400" rtl="0" algn="l">
              <a:spcBef>
                <a:spcPts val="0"/>
              </a:spcBef>
              <a:spcAft>
                <a:spcPts val="0"/>
              </a:spcAft>
              <a:buSzPts val="1200"/>
              <a:buChar char="○"/>
            </a:pPr>
            <a:r>
              <a:rPr lang="en" sz="1200"/>
              <a:t>Hepatic encephalopathy</a:t>
            </a:r>
            <a:endParaRPr sz="1200"/>
          </a:p>
          <a:p>
            <a:pPr indent="-304800" lvl="0" marL="457200" rtl="0" algn="l">
              <a:spcBef>
                <a:spcPts val="0"/>
              </a:spcBef>
              <a:spcAft>
                <a:spcPts val="0"/>
              </a:spcAft>
              <a:buSzPts val="1200"/>
              <a:buChar char="●"/>
            </a:pPr>
            <a:r>
              <a:rPr lang="en" sz="1200"/>
              <a:t>He didn’t seem to have any of those… and currently </a:t>
            </a:r>
            <a:endParaRPr sz="1200"/>
          </a:p>
          <a:p>
            <a:pPr indent="0" lvl="0" marL="457200" rtl="0" algn="l">
              <a:spcBef>
                <a:spcPts val="0"/>
              </a:spcBef>
              <a:spcAft>
                <a:spcPts val="0"/>
              </a:spcAft>
              <a:buNone/>
            </a:pPr>
            <a:r>
              <a:rPr lang="en" sz="1200"/>
              <a:t>remains a mystery.</a:t>
            </a:r>
            <a:endParaRPr sz="1200"/>
          </a:p>
          <a:p>
            <a:pPr indent="-304800" lvl="0" marL="457200" rtl="0" algn="l">
              <a:spcBef>
                <a:spcPts val="0"/>
              </a:spcBef>
              <a:spcAft>
                <a:spcPts val="0"/>
              </a:spcAft>
              <a:buSzPts val="1200"/>
              <a:buChar char="●"/>
            </a:pPr>
            <a:r>
              <a:rPr lang="en" sz="1200"/>
              <a:t>But similar to not fixating on the cause of seizures, in the acute stage treat the oedema and then go hunting for causes later.</a:t>
            </a:r>
            <a:endParaRPr sz="1200"/>
          </a:p>
        </p:txBody>
      </p:sp>
      <p:pic>
        <p:nvPicPr>
          <p:cNvPr id="74" name="Google Shape;74;p14"/>
          <p:cNvPicPr preferRelativeResize="0"/>
          <p:nvPr/>
        </p:nvPicPr>
        <p:blipFill>
          <a:blip r:embed="rId5">
            <a:alphaModFix/>
          </a:blip>
          <a:stretch>
            <a:fillRect/>
          </a:stretch>
        </p:blipFill>
        <p:spPr>
          <a:xfrm>
            <a:off x="130650" y="428420"/>
            <a:ext cx="2345650" cy="671775"/>
          </a:xfrm>
          <a:prstGeom prst="rect">
            <a:avLst/>
          </a:prstGeom>
          <a:noFill/>
          <a:ln>
            <a:noFill/>
          </a:ln>
        </p:spPr>
      </p:pic>
      <p:sp>
        <p:nvSpPr>
          <p:cNvPr id="75" name="Google Shape;75;p14"/>
          <p:cNvSpPr txBox="1"/>
          <p:nvPr/>
        </p:nvSpPr>
        <p:spPr>
          <a:xfrm>
            <a:off x="170400" y="5746200"/>
            <a:ext cx="7282800" cy="2401200"/>
          </a:xfrm>
          <a:prstGeom prst="rect">
            <a:avLst/>
          </a:prstGeom>
          <a:solidFill>
            <a:srgbClr val="FFF2CC"/>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t>Neuroprotective measures:</a:t>
            </a:r>
            <a:endParaRPr sz="1200"/>
          </a:p>
          <a:p>
            <a:pPr indent="-304800" lvl="0" marL="457200" rtl="0" algn="l">
              <a:spcBef>
                <a:spcPts val="0"/>
              </a:spcBef>
              <a:spcAft>
                <a:spcPts val="0"/>
              </a:spcAft>
              <a:buSzPts val="1200"/>
              <a:buChar char="●"/>
            </a:pPr>
            <a:r>
              <a:rPr lang="en" sz="1200"/>
              <a:t>Head up 30 degrees with head in the midline</a:t>
            </a:r>
            <a:endParaRPr sz="1200"/>
          </a:p>
          <a:p>
            <a:pPr indent="-304800" lvl="0" marL="457200" rtl="0" algn="l">
              <a:spcBef>
                <a:spcPts val="0"/>
              </a:spcBef>
              <a:spcAft>
                <a:spcPts val="0"/>
              </a:spcAft>
              <a:buSzPts val="1200"/>
              <a:buChar char="●"/>
            </a:pPr>
            <a:r>
              <a:rPr lang="en" sz="1200"/>
              <a:t>Intubate and ventilate to CO2 4.5 - 6 (not 13 as his was!!)</a:t>
            </a:r>
            <a:endParaRPr sz="1200"/>
          </a:p>
          <a:p>
            <a:pPr indent="-304800" lvl="0" marL="457200" rtl="0" algn="l">
              <a:spcBef>
                <a:spcPts val="0"/>
              </a:spcBef>
              <a:spcAft>
                <a:spcPts val="0"/>
              </a:spcAft>
              <a:buSzPts val="1200"/>
              <a:buChar char="●"/>
            </a:pPr>
            <a:r>
              <a:rPr lang="en" sz="1200"/>
              <a:t>Maintain normal sodium, normal glucose</a:t>
            </a:r>
            <a:endParaRPr sz="1200"/>
          </a:p>
          <a:p>
            <a:pPr indent="-304800" lvl="0" marL="457200" rtl="0" algn="l">
              <a:spcBef>
                <a:spcPts val="0"/>
              </a:spcBef>
              <a:spcAft>
                <a:spcPts val="0"/>
              </a:spcAft>
              <a:buSzPts val="1200"/>
              <a:buChar char="●"/>
            </a:pPr>
            <a:r>
              <a:rPr lang="en" sz="1200"/>
              <a:t>Cautious fluid management (often restricted by ⅓ to ½ of maintenance requirements)</a:t>
            </a:r>
            <a:endParaRPr sz="1200"/>
          </a:p>
          <a:p>
            <a:pPr indent="-304800" lvl="0" marL="457200" rtl="0" algn="l">
              <a:spcBef>
                <a:spcPts val="0"/>
              </a:spcBef>
              <a:spcAft>
                <a:spcPts val="0"/>
              </a:spcAft>
              <a:buSzPts val="1200"/>
              <a:buChar char="●"/>
            </a:pPr>
            <a:r>
              <a:rPr lang="en" sz="1200"/>
              <a:t>Maintain normal BP</a:t>
            </a:r>
            <a:endParaRPr sz="1200"/>
          </a:p>
          <a:p>
            <a:pPr indent="-304800" lvl="0" marL="457200" rtl="0" algn="l">
              <a:spcBef>
                <a:spcPts val="0"/>
              </a:spcBef>
              <a:spcAft>
                <a:spcPts val="0"/>
              </a:spcAft>
              <a:buSzPts val="1200"/>
              <a:buChar char="●"/>
            </a:pPr>
            <a:r>
              <a:rPr lang="en" sz="1200"/>
              <a:t>Specific treatments:</a:t>
            </a:r>
            <a:endParaRPr sz="1200"/>
          </a:p>
          <a:p>
            <a:pPr indent="-304800" lvl="1" marL="914400" rtl="0" algn="l">
              <a:spcBef>
                <a:spcPts val="0"/>
              </a:spcBef>
              <a:spcAft>
                <a:spcPts val="0"/>
              </a:spcAft>
              <a:buSzPts val="1200"/>
              <a:buChar char="○"/>
            </a:pPr>
            <a:r>
              <a:rPr lang="en" sz="1200"/>
              <a:t>Hypertonic saline 2.7% 3-5mls / Kg</a:t>
            </a:r>
            <a:endParaRPr sz="1200"/>
          </a:p>
          <a:p>
            <a:pPr indent="-304800" lvl="1" marL="914400" rtl="0" algn="l">
              <a:spcBef>
                <a:spcPts val="0"/>
              </a:spcBef>
              <a:spcAft>
                <a:spcPts val="0"/>
              </a:spcAft>
              <a:buSzPts val="1200"/>
              <a:buChar char="○"/>
            </a:pPr>
            <a:r>
              <a:rPr lang="en" sz="1200"/>
              <a:t>Mannitol 20% 0.5-1g / Kg</a:t>
            </a:r>
            <a:endParaRPr sz="1200"/>
          </a:p>
          <a:p>
            <a:pPr indent="-304800" lvl="1" marL="914400" rtl="0" algn="l">
              <a:spcBef>
                <a:spcPts val="0"/>
              </a:spcBef>
              <a:spcAft>
                <a:spcPts val="0"/>
              </a:spcAft>
              <a:buSzPts val="1200"/>
              <a:buChar char="○"/>
            </a:pPr>
            <a:r>
              <a:rPr lang="en" sz="1200"/>
              <a:t>Dexamethasone </a:t>
            </a:r>
            <a:endParaRPr sz="1200"/>
          </a:p>
          <a:p>
            <a:pPr indent="-304800" lvl="1" marL="914400" rtl="0" algn="l">
              <a:spcBef>
                <a:spcPts val="0"/>
              </a:spcBef>
              <a:spcAft>
                <a:spcPts val="0"/>
              </a:spcAft>
              <a:buSzPts val="1200"/>
              <a:buChar char="○"/>
            </a:pPr>
            <a:r>
              <a:rPr lang="en" sz="1200"/>
              <a:t>Catheterise to maintain accurate fluid balance following this</a:t>
            </a:r>
            <a:endParaRPr sz="1200"/>
          </a:p>
          <a:p>
            <a:pPr indent="-304800" lvl="0" marL="457200" rtl="0" algn="l">
              <a:spcBef>
                <a:spcPts val="0"/>
              </a:spcBef>
              <a:spcAft>
                <a:spcPts val="0"/>
              </a:spcAft>
              <a:buSzPts val="1200"/>
              <a:buChar char="●"/>
            </a:pPr>
            <a:r>
              <a:rPr lang="en" sz="1200"/>
              <a:t>Transfer to PICU (when / wherever there is a bed available!) - Co-ordinated via EMBRACE</a:t>
            </a:r>
            <a:endParaRPr sz="1200"/>
          </a:p>
        </p:txBody>
      </p:sp>
      <p:sp>
        <p:nvSpPr>
          <p:cNvPr id="76" name="Google Shape;76;p14"/>
          <p:cNvSpPr txBox="1"/>
          <p:nvPr/>
        </p:nvSpPr>
        <p:spPr>
          <a:xfrm>
            <a:off x="170400" y="8147400"/>
            <a:ext cx="7282800" cy="2432100"/>
          </a:xfrm>
          <a:prstGeom prst="rect">
            <a:avLst/>
          </a:prstGeom>
          <a:solidFill>
            <a:srgbClr val="F3F3F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rPr>
              <a:t>Human factors:</a:t>
            </a:r>
            <a:endParaRPr b="1">
              <a:solidFill>
                <a:schemeClr val="dk2"/>
              </a:solidFill>
            </a:endParaRPr>
          </a:p>
          <a:p>
            <a:pPr indent="-304800" lvl="0" marL="457200" rtl="0" algn="l">
              <a:spcBef>
                <a:spcPts val="0"/>
              </a:spcBef>
              <a:spcAft>
                <a:spcPts val="0"/>
              </a:spcAft>
              <a:buClr>
                <a:schemeClr val="dk2"/>
              </a:buClr>
              <a:buSzPts val="1200"/>
              <a:buChar char="●"/>
            </a:pPr>
            <a:r>
              <a:rPr lang="en" sz="1200">
                <a:solidFill>
                  <a:schemeClr val="dk2"/>
                </a:solidFill>
              </a:rPr>
              <a:t>We must remember that part of our job in ED is to ensure that all team members can perform at the best of their ability, for the patient to have the best outcome.</a:t>
            </a:r>
            <a:endParaRPr sz="1200">
              <a:solidFill>
                <a:schemeClr val="dk2"/>
              </a:solidFill>
            </a:endParaRPr>
          </a:p>
          <a:p>
            <a:pPr indent="-304800" lvl="0" marL="457200" rtl="0" algn="l">
              <a:spcBef>
                <a:spcPts val="0"/>
              </a:spcBef>
              <a:spcAft>
                <a:spcPts val="0"/>
              </a:spcAft>
              <a:buClr>
                <a:schemeClr val="dk2"/>
              </a:buClr>
              <a:buSzPts val="1200"/>
              <a:buChar char="●"/>
            </a:pPr>
            <a:r>
              <a:rPr lang="en" sz="1200">
                <a:solidFill>
                  <a:schemeClr val="dk2"/>
                </a:solidFill>
              </a:rPr>
              <a:t>Specialties can feel uncomfortable in the unfamiliar environment of the ED</a:t>
            </a:r>
            <a:endParaRPr sz="1200">
              <a:solidFill>
                <a:schemeClr val="dk2"/>
              </a:solidFill>
            </a:endParaRPr>
          </a:p>
          <a:p>
            <a:pPr indent="-304800" lvl="0" marL="457200" rtl="0" algn="l">
              <a:spcBef>
                <a:spcPts val="0"/>
              </a:spcBef>
              <a:spcAft>
                <a:spcPts val="0"/>
              </a:spcAft>
              <a:buClr>
                <a:schemeClr val="dk2"/>
              </a:buClr>
              <a:buSzPts val="1200"/>
              <a:buChar char="●"/>
            </a:pPr>
            <a:r>
              <a:rPr lang="en" sz="1200">
                <a:solidFill>
                  <a:schemeClr val="dk2"/>
                </a:solidFill>
              </a:rPr>
              <a:t>This can be heightened with critically unwell patients, particularly children due to the emotional stress</a:t>
            </a:r>
            <a:endParaRPr sz="1200">
              <a:solidFill>
                <a:schemeClr val="dk2"/>
              </a:solidFill>
            </a:endParaRPr>
          </a:p>
          <a:p>
            <a:pPr indent="-304800" lvl="0" marL="457200" rtl="0" algn="l">
              <a:spcBef>
                <a:spcPts val="0"/>
              </a:spcBef>
              <a:spcAft>
                <a:spcPts val="0"/>
              </a:spcAft>
              <a:buClr>
                <a:schemeClr val="dk2"/>
              </a:buClr>
              <a:buSzPts val="1200"/>
              <a:buChar char="●"/>
            </a:pPr>
            <a:r>
              <a:rPr lang="en" sz="1200">
                <a:solidFill>
                  <a:schemeClr val="dk2"/>
                </a:solidFill>
              </a:rPr>
              <a:t>There was an initial reluctance to intubate the child despite the feeling that it was required - probably due to underconfidence. We are all human and can put off doing things that make us uncomfortable, even if we know we need to do it, hoping things will ‘magically’ get better.</a:t>
            </a:r>
            <a:endParaRPr sz="1200">
              <a:solidFill>
                <a:schemeClr val="dk2"/>
              </a:solidFill>
            </a:endParaRPr>
          </a:p>
          <a:p>
            <a:pPr indent="-304800" lvl="0" marL="457200" rtl="0" algn="l">
              <a:spcBef>
                <a:spcPts val="0"/>
              </a:spcBef>
              <a:spcAft>
                <a:spcPts val="0"/>
              </a:spcAft>
              <a:buClr>
                <a:schemeClr val="dk2"/>
              </a:buClr>
              <a:buSzPts val="1200"/>
              <a:buChar char="●"/>
            </a:pPr>
            <a:r>
              <a:rPr lang="en" sz="1200">
                <a:solidFill>
                  <a:schemeClr val="dk2"/>
                </a:solidFill>
              </a:rPr>
              <a:t>As a team member in ED part of our role is asking - do you need help? Ensuring the right people are present, all on the same page (</a:t>
            </a:r>
            <a:r>
              <a:rPr lang="en" sz="1200" u="sng">
                <a:solidFill>
                  <a:schemeClr val="hlink"/>
                </a:solidFill>
                <a:hlinkClick r:id="rId6"/>
              </a:rPr>
              <a:t>Shared Mental Model</a:t>
            </a:r>
            <a:r>
              <a:rPr lang="en" sz="1200">
                <a:solidFill>
                  <a:schemeClr val="dk2"/>
                </a:solidFill>
              </a:rPr>
              <a:t> - obstetrics video but the principles are the same), and have the same idea of what needs to happen next.</a:t>
            </a:r>
            <a:endParaRPr sz="1200">
              <a:solidFill>
                <a:schemeClr val="dk2"/>
              </a:solidFill>
            </a:endParaRPr>
          </a:p>
        </p:txBody>
      </p:sp>
      <p:pic>
        <p:nvPicPr>
          <p:cNvPr id="77" name="Google Shape;77;p14"/>
          <p:cNvPicPr preferRelativeResize="0"/>
          <p:nvPr/>
        </p:nvPicPr>
        <p:blipFill rotWithShape="1">
          <a:blip r:embed="rId7">
            <a:alphaModFix/>
          </a:blip>
          <a:srcRect b="53366" l="4697" r="54626" t="3058"/>
          <a:stretch/>
        </p:blipFill>
        <p:spPr>
          <a:xfrm>
            <a:off x="5162550" y="2942463"/>
            <a:ext cx="1771651" cy="18309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