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10692000" cx="770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368">
          <p15:clr>
            <a:srgbClr val="A4A3A4"/>
          </p15:clr>
        </p15:guide>
        <p15:guide id="2" pos="242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368" orient="horz"/>
        <p:guide pos="2426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93946" y="685800"/>
            <a:ext cx="24708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193946" y="685800"/>
            <a:ext cx="24708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227a2dc649e_0_1:notes"/>
          <p:cNvSpPr/>
          <p:nvPr>
            <p:ph idx="2" type="sldImg"/>
          </p:nvPr>
        </p:nvSpPr>
        <p:spPr>
          <a:xfrm>
            <a:off x="2193946" y="685800"/>
            <a:ext cx="24708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227a2dc649e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2620" y="1547778"/>
            <a:ext cx="71787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2613" y="5891409"/>
            <a:ext cx="7178700" cy="1647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138212" y="9693616"/>
            <a:ext cx="4623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2613" y="2299346"/>
            <a:ext cx="7178700" cy="4081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2613" y="6552657"/>
            <a:ext cx="71787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138212" y="9693616"/>
            <a:ext cx="4623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138212" y="9693616"/>
            <a:ext cx="4623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2613" y="4471058"/>
            <a:ext cx="7178700" cy="1749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138212" y="9693616"/>
            <a:ext cx="4623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2613" y="925091"/>
            <a:ext cx="71787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2613" y="2395696"/>
            <a:ext cx="71787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138212" y="9693616"/>
            <a:ext cx="4623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2613" y="925091"/>
            <a:ext cx="71787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2613" y="2395696"/>
            <a:ext cx="3369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071392" y="2395696"/>
            <a:ext cx="3369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138212" y="9693616"/>
            <a:ext cx="4623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2613" y="925091"/>
            <a:ext cx="71787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138212" y="9693616"/>
            <a:ext cx="4623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2613" y="1154948"/>
            <a:ext cx="2365800" cy="1571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2613" y="2888617"/>
            <a:ext cx="2365800" cy="660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138212" y="9693616"/>
            <a:ext cx="4623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3045" y="935745"/>
            <a:ext cx="5364900" cy="8503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138212" y="9693616"/>
            <a:ext cx="4623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52000" y="-260"/>
            <a:ext cx="3852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3689" y="2563450"/>
            <a:ext cx="34083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3689" y="5826865"/>
            <a:ext cx="34083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61626" y="1505164"/>
            <a:ext cx="32328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138212" y="9693616"/>
            <a:ext cx="4623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2613" y="8794266"/>
            <a:ext cx="5054100" cy="1257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138212" y="9693616"/>
            <a:ext cx="4623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2613" y="925091"/>
            <a:ext cx="71787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2613" y="2395696"/>
            <a:ext cx="71787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138212" y="9693616"/>
            <a:ext cx="4623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hyperlink" Target="https://www.youtube.com/watch?v=P-Stdr8G7Gg" TargetMode="External"/><Relationship Id="rId10" Type="http://schemas.openxmlformats.org/officeDocument/2006/relationships/image" Target="../media/image3.png"/><Relationship Id="rId9" Type="http://schemas.openxmlformats.org/officeDocument/2006/relationships/hyperlink" Target="https://www.embeds.co.uk/2019/07/19/pulmonary-embolism-in-pregnancy/" TargetMode="External"/><Relationship Id="rId5" Type="http://schemas.openxmlformats.org/officeDocument/2006/relationships/image" Target="../media/image1.png"/><Relationship Id="rId6" Type="http://schemas.openxmlformats.org/officeDocument/2006/relationships/hyperlink" Target="https://www.mdcalc.com/calc/115/wells-criteria-pulmonary-embolism" TargetMode="External"/><Relationship Id="rId7" Type="http://schemas.openxmlformats.org/officeDocument/2006/relationships/hyperlink" Target="https://www.mdcalc.com/calc/347/perc-rule-pulmonary-embolism" TargetMode="External"/><Relationship Id="rId8" Type="http://schemas.openxmlformats.org/officeDocument/2006/relationships/hyperlink" Target="https://www.embeds.co.uk/2021/03/14/pulmonary-embolism-pe/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hyperlink" Target="https://www.embeds.co.uk/2021/03/14/pulmonary-embolism-pe/" TargetMode="External"/><Relationship Id="rId5" Type="http://schemas.openxmlformats.org/officeDocument/2006/relationships/image" Target="../media/image1.png"/><Relationship Id="rId6" Type="http://schemas.openxmlformats.org/officeDocument/2006/relationships/hyperlink" Target="https://academic.oup.com/eurheartj/article/41/4/543/5556136?login=false#211358821" TargetMode="External"/><Relationship Id="rId7" Type="http://schemas.openxmlformats.org/officeDocument/2006/relationships/hyperlink" Target="https://www.ncbi.nlm.nih.gov/pmc/articles/PMC5651323/" TargetMode="External"/><Relationship Id="rId8" Type="http://schemas.openxmlformats.org/officeDocument/2006/relationships/hyperlink" Target="https://www.ncbi.nlm.nih.gov/pmc/articles/PMC10767379/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2377750" y="230900"/>
            <a:ext cx="3273000" cy="1114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/>
              <a:t>ED Case of the week 4</a:t>
            </a:r>
            <a:endParaRPr sz="3200"/>
          </a:p>
        </p:txBody>
      </p:sp>
      <p:pic>
        <p:nvPicPr>
          <p:cNvPr id="55" name="Google Shape;55;p13"/>
          <p:cNvPicPr preferRelativeResize="0"/>
          <p:nvPr/>
        </p:nvPicPr>
        <p:blipFill rotWithShape="1">
          <a:blip r:embed="rId3">
            <a:alphaModFix/>
          </a:blip>
          <a:srcRect b="37811" l="62946" r="4782" t="31342"/>
          <a:stretch/>
        </p:blipFill>
        <p:spPr>
          <a:xfrm>
            <a:off x="5888675" y="207097"/>
            <a:ext cx="1466850" cy="1114425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/>
        </p:nvSpPr>
        <p:spPr>
          <a:xfrm>
            <a:off x="148350" y="2477888"/>
            <a:ext cx="7053000" cy="344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/>
              <a:t>The Case:</a:t>
            </a:r>
            <a:endParaRPr b="1" sz="16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65F presented with SOB and left sided chest pain for 2 days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Elective right hip replacement 2 weeks previously. Taking apixaban but ?missed 1 or 2 doses. 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Pre alerted to resus as sats 92% on 15L O2. On YAS </a:t>
            </a:r>
            <a:r>
              <a:rPr lang="en"/>
              <a:t>arrival</a:t>
            </a:r>
            <a:r>
              <a:rPr lang="en"/>
              <a:t> GCS was 7 but improved to 14 once hypoxia corrected and was 15 in ED.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On arrival to ED: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A - Maintaining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B - Chest clear, sats 94% on 15L O2 with T1RF on ABG. pO2 16 on 15L O2.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C - HR 120 SR, BP 112/80, Cool peripheries. Briefly dropped BP to 92/60 but responded to a 500ml fluid bolus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D - GCS 15 now, no neurological deficits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E - T35.8, Right leg slightly swollen but 2 weeks post op. Nil else to find on examination</a:t>
            </a:r>
            <a:endParaRPr/>
          </a:p>
        </p:txBody>
      </p:sp>
      <p:sp>
        <p:nvSpPr>
          <p:cNvPr id="57" name="Google Shape;57;p13"/>
          <p:cNvSpPr txBox="1"/>
          <p:nvPr/>
        </p:nvSpPr>
        <p:spPr>
          <a:xfrm>
            <a:off x="148350" y="5849500"/>
            <a:ext cx="7207200" cy="8313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Initial thoughts:</a:t>
            </a:r>
            <a:endParaRPr b="1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b="1" lang="en"/>
              <a:t>High likelihood of PE</a:t>
            </a:r>
            <a:endParaRPr b="1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b="1" lang="en"/>
              <a:t>Significant hypoxia, but haemodynamically ‘stable’</a:t>
            </a:r>
            <a:endParaRPr b="1"/>
          </a:p>
        </p:txBody>
      </p:sp>
      <p:sp>
        <p:nvSpPr>
          <p:cNvPr id="58" name="Google Shape;58;p13"/>
          <p:cNvSpPr txBox="1"/>
          <p:nvPr/>
        </p:nvSpPr>
        <p:spPr>
          <a:xfrm>
            <a:off x="130650" y="6680875"/>
            <a:ext cx="3117300" cy="12621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Any other adjuncts we could use?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POCUS I hear you cry!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4"/>
              </a:rPr>
              <a:t>RV dilation explained!</a:t>
            </a:r>
            <a:endParaRPr/>
          </a:p>
        </p:txBody>
      </p:sp>
      <p:sp>
        <p:nvSpPr>
          <p:cNvPr id="59" name="Google Shape;59;p13"/>
          <p:cNvSpPr txBox="1"/>
          <p:nvPr/>
        </p:nvSpPr>
        <p:spPr>
          <a:xfrm>
            <a:off x="148350" y="9010650"/>
            <a:ext cx="11697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</p:txBody>
      </p:sp>
      <p:sp>
        <p:nvSpPr>
          <p:cNvPr id="60" name="Google Shape;60;p13"/>
          <p:cNvSpPr txBox="1"/>
          <p:nvPr/>
        </p:nvSpPr>
        <p:spPr>
          <a:xfrm>
            <a:off x="130650" y="1388963"/>
            <a:ext cx="7442700" cy="10215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45720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616">
                <a:solidFill>
                  <a:srgbClr val="0000FF"/>
                </a:solidFill>
              </a:rPr>
              <a:t>Learning points</a:t>
            </a:r>
            <a:endParaRPr b="1" sz="2616">
              <a:solidFill>
                <a:srgbClr val="0000FF"/>
              </a:solidFill>
            </a:endParaRPr>
          </a:p>
          <a:p>
            <a:pPr indent="-369570" lvl="0" marL="457200" rtl="0" algn="ctr"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ct val="100000"/>
              <a:buChar char="●"/>
            </a:pPr>
            <a:r>
              <a:rPr lang="en" sz="2400">
                <a:solidFill>
                  <a:srgbClr val="0000FF"/>
                </a:solidFill>
              </a:rPr>
              <a:t>Assessment of management of PE</a:t>
            </a:r>
            <a:endParaRPr sz="2400">
              <a:solidFill>
                <a:srgbClr val="0000FF"/>
              </a:solidFill>
            </a:endParaRPr>
          </a:p>
          <a:p>
            <a:pPr indent="-369570" lvl="0" marL="457200" rtl="0" algn="ctr"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ct val="100000"/>
              <a:buChar char="●"/>
            </a:pPr>
            <a:r>
              <a:rPr lang="en" sz="2400">
                <a:solidFill>
                  <a:srgbClr val="0000FF"/>
                </a:solidFill>
              </a:rPr>
              <a:t>Thrombolysis indications and guidelines</a:t>
            </a:r>
            <a:endParaRPr sz="2400">
              <a:solidFill>
                <a:srgbClr val="0000FF"/>
              </a:solidFill>
            </a:endParaRPr>
          </a:p>
        </p:txBody>
      </p:sp>
      <p:pic>
        <p:nvPicPr>
          <p:cNvPr id="61" name="Google Shape;61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30650" y="428420"/>
            <a:ext cx="2345650" cy="671775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13"/>
          <p:cNvSpPr txBox="1"/>
          <p:nvPr/>
        </p:nvSpPr>
        <p:spPr>
          <a:xfrm>
            <a:off x="3247950" y="6680875"/>
            <a:ext cx="4107600" cy="38943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/>
              <a:t>Risk stratification - Diagnosis</a:t>
            </a:r>
            <a:endParaRPr b="1" sz="16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 u="sng">
                <a:solidFill>
                  <a:schemeClr val="hlink"/>
                </a:solidFill>
                <a:hlinkClick r:id="rId6"/>
              </a:rPr>
              <a:t>Wells score</a:t>
            </a:r>
            <a:r>
              <a:rPr lang="en" sz="1500"/>
              <a:t> first - if high, d dimer is irrelevant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/>
              <a:t>If low Wells score, and clinical suspicion is not high, can we exclude it with the </a:t>
            </a:r>
            <a:r>
              <a:rPr lang="en" sz="1500" u="sng">
                <a:solidFill>
                  <a:schemeClr val="hlink"/>
                </a:solidFill>
                <a:hlinkClick r:id="rId7"/>
              </a:rPr>
              <a:t>PERC score?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/>
              <a:t>If low Wells score then, and only then, do a d dimer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/>
              <a:t>If age &gt;50 use age adjusted (age x 10)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/>
              <a:t>See </a:t>
            </a:r>
            <a:r>
              <a:rPr lang="en" sz="1500" u="sng">
                <a:solidFill>
                  <a:schemeClr val="hlink"/>
                </a:solidFill>
                <a:hlinkClick r:id="rId8"/>
              </a:rPr>
              <a:t>EMBeds</a:t>
            </a:r>
            <a:r>
              <a:rPr lang="en" sz="1500"/>
              <a:t> PE page for summary of diagnostic pathways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 u="sng">
                <a:solidFill>
                  <a:schemeClr val="hlink"/>
                </a:solidFill>
                <a:hlinkClick r:id="rId9"/>
              </a:rPr>
              <a:t>Pregnant patients</a:t>
            </a:r>
            <a:r>
              <a:rPr lang="en" sz="1500"/>
              <a:t> are another kettle of fish!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/>
              <a:t>If unsure, involve seniors in decision making around investigation of PEs as it is notoriously difficult!</a:t>
            </a:r>
            <a:endParaRPr/>
          </a:p>
        </p:txBody>
      </p:sp>
      <p:pic>
        <p:nvPicPr>
          <p:cNvPr id="63" name="Google Shape;63;p13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574600" y="7943050"/>
            <a:ext cx="2229399" cy="2632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4"/>
          <p:cNvSpPr txBox="1"/>
          <p:nvPr>
            <p:ph idx="4294967295" type="ctrTitle"/>
          </p:nvPr>
        </p:nvSpPr>
        <p:spPr>
          <a:xfrm>
            <a:off x="2377750" y="207050"/>
            <a:ext cx="3273000" cy="111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/>
              <a:t>ED Case of the week 4</a:t>
            </a:r>
            <a:endParaRPr sz="3200"/>
          </a:p>
        </p:txBody>
      </p:sp>
      <p:pic>
        <p:nvPicPr>
          <p:cNvPr id="69" name="Google Shape;69;p14"/>
          <p:cNvPicPr preferRelativeResize="0"/>
          <p:nvPr/>
        </p:nvPicPr>
        <p:blipFill rotWithShape="1">
          <a:blip r:embed="rId3">
            <a:alphaModFix/>
          </a:blip>
          <a:srcRect b="37811" l="62946" r="4782" t="31342"/>
          <a:stretch/>
        </p:blipFill>
        <p:spPr>
          <a:xfrm>
            <a:off x="5888675" y="207097"/>
            <a:ext cx="1466850" cy="1114425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Google Shape;70;p14"/>
          <p:cNvSpPr txBox="1"/>
          <p:nvPr/>
        </p:nvSpPr>
        <p:spPr>
          <a:xfrm>
            <a:off x="170400" y="1482225"/>
            <a:ext cx="7282800" cy="1508400"/>
          </a:xfrm>
          <a:prstGeom prst="rect">
            <a:avLst/>
          </a:prstGeom>
          <a:solidFill>
            <a:srgbClr val="EAD1DC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/>
              <a:t>Pulmonary embolism - Treatment if stable</a:t>
            </a:r>
            <a:endParaRPr b="1" sz="16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For </a:t>
            </a:r>
            <a:r>
              <a:rPr b="1" lang="en"/>
              <a:t>stable patients</a:t>
            </a:r>
            <a:r>
              <a:rPr lang="en"/>
              <a:t> with confirmed or suspected PE, LMWH is the drug of choice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Tinzaparin 175 units/Kg (rounded up to nearest 1000). In pregnant patients use booking weights!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Tinzaparin is extracted from pigs so if patients do not want exposure to porcine products Fondaparinux is an alternative.</a:t>
            </a:r>
            <a:endParaRPr/>
          </a:p>
        </p:txBody>
      </p:sp>
      <p:sp>
        <p:nvSpPr>
          <p:cNvPr id="71" name="Google Shape;71;p14"/>
          <p:cNvSpPr txBox="1"/>
          <p:nvPr/>
        </p:nvSpPr>
        <p:spPr>
          <a:xfrm>
            <a:off x="170400" y="4314213"/>
            <a:ext cx="7282800" cy="4311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/>
          </a:p>
        </p:txBody>
      </p:sp>
      <p:sp>
        <p:nvSpPr>
          <p:cNvPr id="72" name="Google Shape;72;p14"/>
          <p:cNvSpPr txBox="1"/>
          <p:nvPr/>
        </p:nvSpPr>
        <p:spPr>
          <a:xfrm>
            <a:off x="170400" y="2990625"/>
            <a:ext cx="7282800" cy="2154900"/>
          </a:xfrm>
          <a:prstGeom prst="rect">
            <a:avLst/>
          </a:prstGeom>
          <a:solidFill>
            <a:srgbClr val="D0E0E3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/>
              <a:t>And for Unstable patients?</a:t>
            </a:r>
            <a:endParaRPr b="1" sz="16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Defined as Systolic BP sustained at &lt;90 or a drop of &gt;40mmHg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Thrombolysis - </a:t>
            </a:r>
            <a:r>
              <a:rPr lang="en" u="sng">
                <a:solidFill>
                  <a:schemeClr val="hlink"/>
                </a:solidFill>
                <a:hlinkClick r:id="rId4"/>
              </a:rPr>
              <a:t>EMBeds</a:t>
            </a:r>
            <a:r>
              <a:rPr lang="en"/>
              <a:t> - drug of choice is Alteplase: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Non arrest - 10mg IV over 1-2 mins followed by infusion of 1.5mg/Kg up to 90mg (65Kg)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Arrest - 50mg bolus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Contraindications are listed on EMBeds - but as with everything in medicine all of these are relative really in the context of an arrested patient with high likelihood of PE</a:t>
            </a:r>
            <a:endParaRPr/>
          </a:p>
        </p:txBody>
      </p:sp>
      <p:pic>
        <p:nvPicPr>
          <p:cNvPr id="73" name="Google Shape;73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30650" y="428420"/>
            <a:ext cx="2345650" cy="671775"/>
          </a:xfrm>
          <a:prstGeom prst="rect">
            <a:avLst/>
          </a:prstGeom>
          <a:noFill/>
          <a:ln>
            <a:noFill/>
          </a:ln>
        </p:spPr>
      </p:pic>
      <p:sp>
        <p:nvSpPr>
          <p:cNvPr id="74" name="Google Shape;74;p14"/>
          <p:cNvSpPr txBox="1"/>
          <p:nvPr/>
        </p:nvSpPr>
        <p:spPr>
          <a:xfrm>
            <a:off x="170400" y="5068575"/>
            <a:ext cx="7282800" cy="10467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Great, that’s simple enough… but what about those tricky </a:t>
            </a:r>
            <a:r>
              <a:rPr lang="en"/>
              <a:t>in between</a:t>
            </a:r>
            <a:r>
              <a:rPr lang="en"/>
              <a:t> patients like in our case?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Unfortunately the evidence base is not entirely clear for these ‘intermediate risk’ patients who are not low risk, but are not haemodynamically unstable demanding thrombolysis.</a:t>
            </a:r>
            <a:endParaRPr/>
          </a:p>
        </p:txBody>
      </p:sp>
      <p:sp>
        <p:nvSpPr>
          <p:cNvPr id="75" name="Google Shape;75;p14"/>
          <p:cNvSpPr txBox="1"/>
          <p:nvPr/>
        </p:nvSpPr>
        <p:spPr>
          <a:xfrm>
            <a:off x="170400" y="6059563"/>
            <a:ext cx="7282800" cy="10467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u="sng">
                <a:solidFill>
                  <a:schemeClr val="hlink"/>
                </a:solidFill>
                <a:hlinkClick r:id="rId6"/>
              </a:rPr>
              <a:t>ESC Guidance</a:t>
            </a:r>
            <a:r>
              <a:rPr b="1" lang="en">
                <a:solidFill>
                  <a:schemeClr val="dk2"/>
                </a:solidFill>
              </a:rPr>
              <a:t> (Section 6) is fairly clear that thrombolysis improves outcomes in unstable patients, and does not in low risk patients, but is equivocal in the intermediate group - there was a reduction in PE related mortality but a 9.9% rate of severe bleeding and 1.7% rate of intracranial haemorrhage</a:t>
            </a:r>
            <a:endParaRPr b="1">
              <a:solidFill>
                <a:schemeClr val="dk2"/>
              </a:solidFill>
            </a:endParaRPr>
          </a:p>
        </p:txBody>
      </p:sp>
      <p:sp>
        <p:nvSpPr>
          <p:cNvPr id="76" name="Google Shape;76;p14"/>
          <p:cNvSpPr txBox="1"/>
          <p:nvPr/>
        </p:nvSpPr>
        <p:spPr>
          <a:xfrm>
            <a:off x="170400" y="7106275"/>
            <a:ext cx="7282800" cy="2573100"/>
          </a:xfrm>
          <a:prstGeom prst="rect">
            <a:avLst/>
          </a:prstGeom>
          <a:solidFill>
            <a:srgbClr val="EA9999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2"/>
                </a:solidFill>
              </a:rPr>
              <a:t>Bleeding risk</a:t>
            </a:r>
            <a:endParaRPr b="1" sz="1600">
              <a:solidFill>
                <a:schemeClr val="dk2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</a:pPr>
            <a:r>
              <a:rPr lang="en">
                <a:solidFill>
                  <a:schemeClr val="dk2"/>
                </a:solidFill>
              </a:rPr>
              <a:t>There has been some concern about compounding bleeding risk by giving Tx dose Tinzaparin only to subsequently need to thrombolyse. </a:t>
            </a:r>
            <a:endParaRPr>
              <a:solidFill>
                <a:schemeClr val="dk2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>
                <a:solidFill>
                  <a:schemeClr val="dk2"/>
                </a:solidFill>
              </a:rPr>
              <a:t>Unfractionated heparin has been suggested (in </a:t>
            </a:r>
            <a:r>
              <a:rPr lang="en" u="sng">
                <a:solidFill>
                  <a:schemeClr val="hlink"/>
                </a:solidFill>
                <a:hlinkClick r:id="rId7"/>
              </a:rPr>
              <a:t>this paper</a:t>
            </a:r>
            <a:r>
              <a:rPr lang="en">
                <a:solidFill>
                  <a:schemeClr val="dk2"/>
                </a:solidFill>
              </a:rPr>
              <a:t>), either as monotherapy or as a bridge to LMWH </a:t>
            </a:r>
            <a:r>
              <a:rPr lang="en">
                <a:solidFill>
                  <a:schemeClr val="dk2"/>
                </a:solidFill>
              </a:rPr>
              <a:t>reaching</a:t>
            </a:r>
            <a:r>
              <a:rPr lang="en">
                <a:solidFill>
                  <a:schemeClr val="dk2"/>
                </a:solidFill>
              </a:rPr>
              <a:t> peak effect (6 hours) but the ability to deliver and monitor this safely (outside of an ICU environment) can easily tip it away from providing benefit to doing harm. </a:t>
            </a:r>
            <a:endParaRPr>
              <a:solidFill>
                <a:schemeClr val="dk2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>
                <a:solidFill>
                  <a:schemeClr val="dk2"/>
                </a:solidFill>
              </a:rPr>
              <a:t>Interestingly, </a:t>
            </a:r>
            <a:r>
              <a:rPr lang="en" u="sng">
                <a:solidFill>
                  <a:schemeClr val="hlink"/>
                </a:solidFill>
                <a:hlinkClick r:id="rId8"/>
              </a:rPr>
              <a:t>this paper</a:t>
            </a:r>
            <a:r>
              <a:rPr lang="en">
                <a:solidFill>
                  <a:schemeClr val="dk2"/>
                </a:solidFill>
              </a:rPr>
              <a:t>, suggests average time to PE related mortality in high risk groups is &gt;2 days since hospitalisation - suggesting in ED if the patient is haemodynamically stable we should treat with Tinzaparin and cross the thrombolysis bridge if/when we face it!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77" name="Google Shape;77;p14"/>
          <p:cNvSpPr txBox="1"/>
          <p:nvPr/>
        </p:nvSpPr>
        <p:spPr>
          <a:xfrm>
            <a:off x="170400" y="9592425"/>
            <a:ext cx="7124100" cy="9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2"/>
                </a:solidFill>
              </a:rPr>
              <a:t>Our Patient</a:t>
            </a:r>
            <a:endParaRPr b="1" sz="1600">
              <a:solidFill>
                <a:schemeClr val="dk2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</a:pPr>
            <a:r>
              <a:rPr lang="en">
                <a:solidFill>
                  <a:schemeClr val="dk2"/>
                </a:solidFill>
              </a:rPr>
              <a:t>Treated with LMWH in ED prior to imaging</a:t>
            </a:r>
            <a:endParaRPr>
              <a:solidFill>
                <a:schemeClr val="dk2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</a:pPr>
            <a:r>
              <a:rPr lang="en">
                <a:solidFill>
                  <a:schemeClr val="dk2"/>
                </a:solidFill>
              </a:rPr>
              <a:t>CTPA confirmed large bilateral PEs with early features of right heart strain</a:t>
            </a:r>
            <a:endParaRPr>
              <a:solidFill>
                <a:schemeClr val="dk2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</a:pPr>
            <a:r>
              <a:rPr lang="en">
                <a:solidFill>
                  <a:schemeClr val="dk2"/>
                </a:solidFill>
              </a:rPr>
              <a:t>Admitted to MAU and so far has remained stable!</a:t>
            </a:r>
            <a:endParaRPr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