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4"/>
  </p:notesMasterIdLst>
  <p:sldIdLst>
    <p:sldId id="256" r:id="rId2"/>
    <p:sldId id="257" r:id="rId3"/>
  </p:sldIdLst>
  <p:sldSz cx="7704138" cy="1069181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368">
          <p15:clr>
            <a:srgbClr val="A4A3A4"/>
          </p15:clr>
        </p15:guide>
        <p15:guide id="2" pos="242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4" d="100"/>
          <a:sy n="44" d="100"/>
        </p:scale>
        <p:origin x="2478" y="48"/>
      </p:cViewPr>
      <p:guideLst>
        <p:guide orient="horz" pos="3368"/>
        <p:guide pos="242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193946" y="685800"/>
            <a:ext cx="24708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93946" y="685800"/>
            <a:ext cx="24708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227a2dc649e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93946" y="685800"/>
            <a:ext cx="24708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227a2dc649e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62620" y="1547778"/>
            <a:ext cx="7178700" cy="426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62613" y="5891409"/>
            <a:ext cx="7178700" cy="164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7138212" y="9693616"/>
            <a:ext cx="462300" cy="81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262613" y="2299346"/>
            <a:ext cx="7178700" cy="408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262613" y="6552657"/>
            <a:ext cx="7178700" cy="270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7138212" y="9693616"/>
            <a:ext cx="462300" cy="81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7138212" y="9693616"/>
            <a:ext cx="462300" cy="81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262613" y="4471058"/>
            <a:ext cx="7178700" cy="174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7138212" y="9693616"/>
            <a:ext cx="462300" cy="81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262613" y="925091"/>
            <a:ext cx="7178700" cy="119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262613" y="2395696"/>
            <a:ext cx="7178700" cy="710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7138212" y="9693616"/>
            <a:ext cx="462300" cy="81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262613" y="925091"/>
            <a:ext cx="7178700" cy="119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262613" y="2395696"/>
            <a:ext cx="3369900" cy="710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071392" y="2395696"/>
            <a:ext cx="3369900" cy="710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7138212" y="9693616"/>
            <a:ext cx="462300" cy="81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262613" y="925091"/>
            <a:ext cx="7178700" cy="119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7138212" y="9693616"/>
            <a:ext cx="462300" cy="81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262613" y="1154948"/>
            <a:ext cx="2365800" cy="157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262613" y="2888617"/>
            <a:ext cx="2365800" cy="660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7138212" y="9693616"/>
            <a:ext cx="462300" cy="81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13045" y="935745"/>
            <a:ext cx="5364900" cy="850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7138212" y="9693616"/>
            <a:ext cx="462300" cy="81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852000" y="-260"/>
            <a:ext cx="3852000" cy="1069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23689" y="2563450"/>
            <a:ext cx="3408300" cy="308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23689" y="5826865"/>
            <a:ext cx="3408300" cy="256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161626" y="1505164"/>
            <a:ext cx="3232800" cy="76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7138212" y="9693616"/>
            <a:ext cx="462300" cy="81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262613" y="8794266"/>
            <a:ext cx="5054100" cy="125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7138212" y="9693616"/>
            <a:ext cx="462300" cy="81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62613" y="925091"/>
            <a:ext cx="7178700" cy="11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62613" y="2395696"/>
            <a:ext cx="7178700" cy="71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138212" y="9693616"/>
            <a:ext cx="4623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.png"/><Relationship Id="rId7" Type="http://schemas.openxmlformats.org/officeDocument/2006/relationships/hyperlink" Target="https://hqmeded-ecg.blogspot.com/2017/08/what-happens-when-you-give-adenosine-to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https://www.resus.org.uk/sites/default/files/2020-05/G2015_Adult_tachycardia.pdf" TargetMode="External"/><Relationship Id="rId4" Type="http://schemas.openxmlformats.org/officeDocument/2006/relationships/hyperlink" Target="https://www.resus.org.uk/sites/default/files/2021-04/Tachycardia%20Algorithm%202021.pdf" TargetMode="External"/><Relationship Id="rId9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.png"/><Relationship Id="rId7" Type="http://schemas.openxmlformats.org/officeDocument/2006/relationships/hyperlink" Target="https://www.cureus.com/articles/238388-comparison-of-the-effectiveness-and-safety-of-metoprolol-and-diltiazem-in-atrial-fibrillation-with-rapid-ventricular-rate-patients-a-systematic-review-and-meta-analysis#!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sciencedirect.com/science/article/pii/S2773232023000160" TargetMode="External"/><Relationship Id="rId11" Type="http://schemas.openxmlformats.org/officeDocument/2006/relationships/hyperlink" Target="https://www.youtube.com/watch?v=d7ymmR8WuYE" TargetMode="External"/><Relationship Id="rId5" Type="http://schemas.openxmlformats.org/officeDocument/2006/relationships/hyperlink" Target="https://www.ncbi.nlm.nih.gov/pmc/articles/PMC8155749/" TargetMode="External"/><Relationship Id="rId10" Type="http://schemas.openxmlformats.org/officeDocument/2006/relationships/hyperlink" Target="https://www.youtube.com/watch?v=xCtQ-ESsvqM" TargetMode="External"/><Relationship Id="rId4" Type="http://schemas.openxmlformats.org/officeDocument/2006/relationships/hyperlink" Target="https://www.ncbi.nlm.nih.gov/pmc/articles/PMC11108934/" TargetMode="External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2377750" y="230900"/>
            <a:ext cx="3273000" cy="111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ED Case of the week 5</a:t>
            </a:r>
            <a:endParaRPr sz="3200"/>
          </a:p>
        </p:txBody>
      </p:sp>
      <p:pic>
        <p:nvPicPr>
          <p:cNvPr id="55" name="Google Shape;55;p13"/>
          <p:cNvPicPr preferRelativeResize="0"/>
          <p:nvPr/>
        </p:nvPicPr>
        <p:blipFill rotWithShape="1">
          <a:blip r:embed="rId3">
            <a:alphaModFix/>
          </a:blip>
          <a:srcRect l="62946" t="31342" r="4782" b="37811"/>
          <a:stretch/>
        </p:blipFill>
        <p:spPr>
          <a:xfrm>
            <a:off x="5888675" y="207097"/>
            <a:ext cx="1466850" cy="1114425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>
            <a:off x="148350" y="2477888"/>
            <a:ext cx="7053000" cy="17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/>
              <a:t>The Case:</a:t>
            </a:r>
            <a:endParaRPr sz="1600" b="1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55F with multiple previous episodes of atrial flutter. No other significant PMH.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She had ran out of bisoprolol for the last 3 days, had difficulty getting a new prescription, and that morning developed palpitations and tachycardia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Called YAS who pre alerted due to HR 180 with BP 85/50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On arrival to resus she was sat up talking, clinically very well and repeat BP was 150/83. HR was 180.</a:t>
            </a:r>
            <a:endParaRPr/>
          </a:p>
        </p:txBody>
      </p:sp>
      <p:sp>
        <p:nvSpPr>
          <p:cNvPr id="57" name="Google Shape;57;p13"/>
          <p:cNvSpPr txBox="1"/>
          <p:nvPr/>
        </p:nvSpPr>
        <p:spPr>
          <a:xfrm>
            <a:off x="130650" y="6341000"/>
            <a:ext cx="7256700" cy="21549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/>
              <a:t>So what are our options?</a:t>
            </a:r>
            <a:endParaRPr sz="1600" b="1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Well let's go through the algorithm, does she have any </a:t>
            </a:r>
            <a:r>
              <a:rPr lang="en" u="sng">
                <a:solidFill>
                  <a:schemeClr val="hlink"/>
                </a:solidFill>
                <a:hlinkClick r:id="rId4"/>
              </a:rPr>
              <a:t>Adverse features?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She did with YAS as she was hypotensive, but not currently, so immediate cardioversion is not required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So looking at the algorithm we should be trying vagal manoeuvres and giving adenosine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Interestingly the </a:t>
            </a:r>
            <a:r>
              <a:rPr lang="en" u="sng">
                <a:solidFill>
                  <a:schemeClr val="hlink"/>
                </a:solidFill>
                <a:hlinkClick r:id="rId5"/>
              </a:rPr>
              <a:t>2015 algorithm</a:t>
            </a:r>
            <a:r>
              <a:rPr lang="en"/>
              <a:t> mentions atrial flutter and suggest B-blockers, but the </a:t>
            </a:r>
            <a:r>
              <a:rPr lang="en" u="sng">
                <a:solidFill>
                  <a:schemeClr val="hlink"/>
                </a:solidFill>
                <a:hlinkClick r:id="rId4"/>
              </a:rPr>
              <a:t>2021 algorithm</a:t>
            </a:r>
            <a:r>
              <a:rPr lang="en"/>
              <a:t> doesn’t mention flutter and suggests if no response to adenosine to use B-blockers or verapamil</a:t>
            </a:r>
            <a:endParaRPr/>
          </a:p>
        </p:txBody>
      </p:sp>
      <p:sp>
        <p:nvSpPr>
          <p:cNvPr id="58" name="Google Shape;58;p13"/>
          <p:cNvSpPr txBox="1"/>
          <p:nvPr/>
        </p:nvSpPr>
        <p:spPr>
          <a:xfrm>
            <a:off x="148350" y="9010650"/>
            <a:ext cx="11697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59" name="Google Shape;59;p13"/>
          <p:cNvSpPr txBox="1"/>
          <p:nvPr/>
        </p:nvSpPr>
        <p:spPr>
          <a:xfrm>
            <a:off x="130650" y="1388963"/>
            <a:ext cx="7442700" cy="10215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16" b="1">
                <a:solidFill>
                  <a:srgbClr val="0000FF"/>
                </a:solidFill>
              </a:rPr>
              <a:t>Learning points</a:t>
            </a:r>
            <a:endParaRPr sz="2616" b="1">
              <a:solidFill>
                <a:srgbClr val="0000FF"/>
              </a:solidFill>
            </a:endParaRPr>
          </a:p>
          <a:p>
            <a:pPr marL="457200" lvl="0" indent="-369570" algn="ctr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100000"/>
              <a:buChar char="●"/>
            </a:pPr>
            <a:r>
              <a:rPr lang="en" sz="2400">
                <a:solidFill>
                  <a:srgbClr val="0000FF"/>
                </a:solidFill>
              </a:rPr>
              <a:t>Tachycardia algorithm</a:t>
            </a:r>
            <a:endParaRPr sz="2400">
              <a:solidFill>
                <a:srgbClr val="0000FF"/>
              </a:solidFill>
            </a:endParaRPr>
          </a:p>
          <a:p>
            <a:pPr marL="457200" lvl="0" indent="-369570" algn="ctr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100000"/>
              <a:buChar char="●"/>
            </a:pPr>
            <a:r>
              <a:rPr lang="en" sz="2400">
                <a:solidFill>
                  <a:srgbClr val="0000FF"/>
                </a:solidFill>
              </a:rPr>
              <a:t>Emergency Cardioversion</a:t>
            </a:r>
            <a:endParaRPr sz="2400">
              <a:solidFill>
                <a:srgbClr val="0000FF"/>
              </a:solidFill>
            </a:endParaRPr>
          </a:p>
        </p:txBody>
      </p:sp>
      <p:pic>
        <p:nvPicPr>
          <p:cNvPr id="60" name="Google Shape;60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30650" y="428420"/>
            <a:ext cx="2345650" cy="671775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3"/>
          <p:cNvSpPr txBox="1"/>
          <p:nvPr/>
        </p:nvSpPr>
        <p:spPr>
          <a:xfrm>
            <a:off x="5016700" y="9154625"/>
            <a:ext cx="2345700" cy="1416000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/>
              <a:t>Adenosine will block the AV node and make the flutter waves obvious</a:t>
            </a:r>
            <a:endParaRPr sz="16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u="sng">
                <a:solidFill>
                  <a:schemeClr val="hlink"/>
                </a:solidFill>
                <a:hlinkClick r:id="rId7"/>
              </a:rPr>
              <a:t>Great overview of this</a:t>
            </a:r>
            <a:endParaRPr sz="1600" b="1"/>
          </a:p>
        </p:txBody>
      </p:sp>
      <p:pic>
        <p:nvPicPr>
          <p:cNvPr id="62" name="Google Shape;62;p13"/>
          <p:cNvPicPr preferRelativeResize="0"/>
          <p:nvPr/>
        </p:nvPicPr>
        <p:blipFill rotWithShape="1">
          <a:blip r:embed="rId8">
            <a:alphaModFix/>
          </a:blip>
          <a:srcRect l="803" t="27814" b="41393"/>
          <a:stretch/>
        </p:blipFill>
        <p:spPr>
          <a:xfrm>
            <a:off x="130650" y="4201700"/>
            <a:ext cx="7256700" cy="111450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3"/>
          <p:cNvSpPr txBox="1"/>
          <p:nvPr/>
        </p:nvSpPr>
        <p:spPr>
          <a:xfrm>
            <a:off x="148350" y="5366900"/>
            <a:ext cx="70530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Not her actual ECG but similar: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Narrow complex tachycardia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?SVT ?Atrial flutter - it can be very difficult to tell with quick rhythms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Suspect atrial flutter with 2:1 block if the rate is constantly around 150</a:t>
            </a:r>
            <a:endParaRPr/>
          </a:p>
        </p:txBody>
      </p:sp>
      <p:sp>
        <p:nvSpPr>
          <p:cNvPr id="64" name="Google Shape;64;p13"/>
          <p:cNvSpPr txBox="1"/>
          <p:nvPr/>
        </p:nvSpPr>
        <p:spPr>
          <a:xfrm>
            <a:off x="148350" y="8548650"/>
            <a:ext cx="70530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I suspect that if we tried vagal manoeuvres and adenosine we may have seen this:</a:t>
            </a:r>
            <a:endParaRPr/>
          </a:p>
        </p:txBody>
      </p:sp>
      <p:pic>
        <p:nvPicPr>
          <p:cNvPr id="65" name="Google Shape;65;p13"/>
          <p:cNvPicPr preferRelativeResize="0"/>
          <p:nvPr/>
        </p:nvPicPr>
        <p:blipFill rotWithShape="1">
          <a:blip r:embed="rId9">
            <a:alphaModFix/>
          </a:blip>
          <a:srcRect t="33725" b="41842"/>
          <a:stretch/>
        </p:blipFill>
        <p:spPr>
          <a:xfrm>
            <a:off x="372888" y="9154634"/>
            <a:ext cx="4504538" cy="13838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>
            <a:spLocks noGrp="1"/>
          </p:cNvSpPr>
          <p:nvPr>
            <p:ph type="ctrTitle" idx="4294967295"/>
          </p:nvPr>
        </p:nvSpPr>
        <p:spPr>
          <a:xfrm>
            <a:off x="2377750" y="207050"/>
            <a:ext cx="3273000" cy="111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ED Case of the week 5</a:t>
            </a:r>
            <a:endParaRPr sz="3200"/>
          </a:p>
        </p:txBody>
      </p:sp>
      <p:pic>
        <p:nvPicPr>
          <p:cNvPr id="71" name="Google Shape;71;p14"/>
          <p:cNvPicPr preferRelativeResize="0"/>
          <p:nvPr/>
        </p:nvPicPr>
        <p:blipFill rotWithShape="1">
          <a:blip r:embed="rId3">
            <a:alphaModFix/>
          </a:blip>
          <a:srcRect l="62946" t="31342" r="4782" b="37811"/>
          <a:stretch/>
        </p:blipFill>
        <p:spPr>
          <a:xfrm>
            <a:off x="5888675" y="207097"/>
            <a:ext cx="1466850" cy="1114425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4"/>
          <p:cNvSpPr txBox="1"/>
          <p:nvPr/>
        </p:nvSpPr>
        <p:spPr>
          <a:xfrm>
            <a:off x="170400" y="1482225"/>
            <a:ext cx="7282800" cy="1508400"/>
          </a:xfrm>
          <a:prstGeom prst="rect">
            <a:avLst/>
          </a:prstGeom>
          <a:solidFill>
            <a:srgbClr val="EAD1DC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/>
              <a:t>Our patient:</a:t>
            </a:r>
            <a:endParaRPr sz="1600" b="1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In most cases like this I would have utilised vagal manoeuvres and given adenosine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But this lady had had multiple episodes of atrial flutter, and never ‘SVT’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So I opted to give her some IV fluid and some IV metoprolol, and treat as flutter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Oral bisoprolol is another option but takes about 2 hours to start to work and with a HR of 180 I wanted to achieve rate control more swiftly</a:t>
            </a:r>
            <a:endParaRPr/>
          </a:p>
        </p:txBody>
      </p:sp>
      <p:sp>
        <p:nvSpPr>
          <p:cNvPr id="73" name="Google Shape;73;p14"/>
          <p:cNvSpPr txBox="1"/>
          <p:nvPr/>
        </p:nvSpPr>
        <p:spPr>
          <a:xfrm>
            <a:off x="170400" y="4463513"/>
            <a:ext cx="7282800" cy="129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After about 15 minutes the patient said she felt light headed and nauseous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Laid flat, fluid bolus, legs elevated. This gave a transient improvement in symptoms but another 5-10 mins later recurred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BP not recording, radial pulse not palpable, though still conversing and not confused</a:t>
            </a:r>
            <a:endParaRPr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Now we have </a:t>
            </a:r>
            <a:r>
              <a:rPr lang="en" sz="1600" b="1">
                <a:solidFill>
                  <a:srgbClr val="FF0000"/>
                </a:solidFill>
              </a:rPr>
              <a:t>adverse features!</a:t>
            </a:r>
            <a:endParaRPr sz="1600" b="1">
              <a:solidFill>
                <a:srgbClr val="FF0000"/>
              </a:solidFill>
            </a:endParaRPr>
          </a:p>
        </p:txBody>
      </p:sp>
      <p:sp>
        <p:nvSpPr>
          <p:cNvPr id="74" name="Google Shape;74;p14"/>
          <p:cNvSpPr txBox="1"/>
          <p:nvPr/>
        </p:nvSpPr>
        <p:spPr>
          <a:xfrm>
            <a:off x="170400" y="2990625"/>
            <a:ext cx="7282800" cy="1477500"/>
          </a:xfrm>
          <a:prstGeom prst="rect">
            <a:avLst/>
          </a:prstGeom>
          <a:solidFill>
            <a:srgbClr val="D0E0E3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Efficacy and safety of IV beta blockers for rate control has been demonstrated (</a:t>
            </a:r>
            <a:r>
              <a:rPr lang="en" u="sng">
                <a:solidFill>
                  <a:schemeClr val="hlink"/>
                </a:solidFill>
                <a:hlinkClick r:id="rId4"/>
              </a:rPr>
              <a:t>1</a:t>
            </a:r>
            <a:r>
              <a:rPr lang="en"/>
              <a:t>, </a:t>
            </a:r>
            <a:r>
              <a:rPr lang="en" u="sng">
                <a:solidFill>
                  <a:schemeClr val="hlink"/>
                </a:solidFill>
                <a:hlinkClick r:id="rId5"/>
              </a:rPr>
              <a:t>2</a:t>
            </a:r>
            <a:r>
              <a:rPr lang="en"/>
              <a:t>, </a:t>
            </a:r>
            <a:r>
              <a:rPr lang="en" u="sng">
                <a:solidFill>
                  <a:schemeClr val="hlink"/>
                </a:solidFill>
                <a:hlinkClick r:id="rId6"/>
              </a:rPr>
              <a:t>3</a:t>
            </a:r>
            <a:r>
              <a:rPr lang="en"/>
              <a:t>). There is some evidence that IV diltiazem may be superior to IV beta blockers (</a:t>
            </a:r>
            <a:r>
              <a:rPr lang="en" u="sng">
                <a:solidFill>
                  <a:schemeClr val="hlink"/>
                </a:solidFill>
                <a:hlinkClick r:id="rId7"/>
              </a:rPr>
              <a:t>4</a:t>
            </a:r>
            <a:r>
              <a:rPr lang="en"/>
              <a:t>). I have never used IV diltiazem though, compared to using metoprolol frequently, so I wouldn’t be changing practice on this paper alone. Similarly, a lot of these patients are on beta blockers, and when combined with diltiazem/verapamil there is a risk of AV block and sudden death… so probably best to avoid.</a:t>
            </a:r>
            <a:endParaRPr/>
          </a:p>
        </p:txBody>
      </p:sp>
      <p:pic>
        <p:nvPicPr>
          <p:cNvPr id="75" name="Google Shape;75;p1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30650" y="428420"/>
            <a:ext cx="2345650" cy="671775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4"/>
          <p:cNvSpPr txBox="1"/>
          <p:nvPr/>
        </p:nvSpPr>
        <p:spPr>
          <a:xfrm>
            <a:off x="130650" y="5756525"/>
            <a:ext cx="7282800" cy="19086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/>
              <a:t>Cardioversion</a:t>
            </a:r>
            <a:endParaRPr sz="1600" b="1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The patient was still conscious so ICU were called to provide sedation and airway support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If the patient is unconscious then proceed to shock!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Make sure it is a synchronised shock - this tells the machine to deliver the shock at the right time to avoid R-T phenomenon and risk of VF. If you don’t know how to sync the defib then ask when you are next working!</a:t>
            </a:r>
            <a:endParaRPr sz="1600"/>
          </a:p>
        </p:txBody>
      </p:sp>
      <p:pic>
        <p:nvPicPr>
          <p:cNvPr id="77" name="Google Shape;77;p14"/>
          <p:cNvPicPr preferRelativeResize="0"/>
          <p:nvPr/>
        </p:nvPicPr>
        <p:blipFill rotWithShape="1">
          <a:blip r:embed="rId9">
            <a:alphaModFix/>
          </a:blip>
          <a:srcRect b="23023"/>
          <a:stretch/>
        </p:blipFill>
        <p:spPr>
          <a:xfrm>
            <a:off x="170400" y="7665125"/>
            <a:ext cx="4953000" cy="1114500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4"/>
          <p:cNvSpPr txBox="1"/>
          <p:nvPr/>
        </p:nvSpPr>
        <p:spPr>
          <a:xfrm>
            <a:off x="5244150" y="7665125"/>
            <a:ext cx="21693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50">
                <a:solidFill>
                  <a:schemeClr val="dk2"/>
                </a:solidFill>
              </a:rPr>
              <a:t>If you have never seen a cardioversion </a:t>
            </a:r>
            <a:r>
              <a:rPr lang="en" sz="1250" u="sng">
                <a:solidFill>
                  <a:schemeClr val="hlink"/>
                </a:solidFill>
                <a:hlinkClick r:id="rId10"/>
              </a:rPr>
              <a:t>here is a live example.</a:t>
            </a:r>
            <a:r>
              <a:rPr lang="en" sz="1250">
                <a:solidFill>
                  <a:schemeClr val="dk2"/>
                </a:solidFill>
              </a:rPr>
              <a:t> Though I do think it is mean they didn’t sedate him! </a:t>
            </a:r>
            <a:r>
              <a:rPr lang="en" sz="1250" u="sng">
                <a:solidFill>
                  <a:schemeClr val="hlink"/>
                </a:solidFill>
                <a:hlinkClick r:id="rId11"/>
              </a:rPr>
              <a:t>Another example</a:t>
            </a:r>
            <a:r>
              <a:rPr lang="en" sz="1250">
                <a:solidFill>
                  <a:schemeClr val="dk2"/>
                </a:solidFill>
              </a:rPr>
              <a:t>.</a:t>
            </a:r>
            <a:endParaRPr sz="1250">
              <a:solidFill>
                <a:schemeClr val="dk2"/>
              </a:solidFill>
            </a:endParaRPr>
          </a:p>
        </p:txBody>
      </p:sp>
      <p:sp>
        <p:nvSpPr>
          <p:cNvPr id="79" name="Google Shape;79;p14"/>
          <p:cNvSpPr txBox="1"/>
          <p:nvPr/>
        </p:nvSpPr>
        <p:spPr>
          <a:xfrm>
            <a:off x="170400" y="8839200"/>
            <a:ext cx="4506300" cy="17241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dk2"/>
                </a:solidFill>
              </a:rPr>
              <a:t>How much electricity?</a:t>
            </a:r>
            <a:endParaRPr sz="1600" b="1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Resus council suggest:</a:t>
            </a:r>
            <a:endParaRPr sz="1200">
              <a:solidFill>
                <a:schemeClr val="dk2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</a:pPr>
            <a:r>
              <a:rPr lang="en" sz="1200">
                <a:solidFill>
                  <a:schemeClr val="dk2"/>
                </a:solidFill>
              </a:rPr>
              <a:t>AF - max energy right away (typically 200J biphasic)</a:t>
            </a:r>
            <a:endParaRPr sz="1200">
              <a:solidFill>
                <a:schemeClr val="dk2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</a:pPr>
            <a:r>
              <a:rPr lang="en" sz="1200">
                <a:solidFill>
                  <a:schemeClr val="dk2"/>
                </a:solidFill>
              </a:rPr>
              <a:t>Flutter - 70-120J and escalate</a:t>
            </a:r>
            <a:endParaRPr sz="1200">
              <a:solidFill>
                <a:schemeClr val="dk2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</a:pPr>
            <a:r>
              <a:rPr lang="en" sz="1200">
                <a:solidFill>
                  <a:schemeClr val="dk2"/>
                </a:solidFill>
              </a:rPr>
              <a:t>VT - 120-150J and escalate</a:t>
            </a:r>
            <a:endParaRPr sz="1200">
              <a:solidFill>
                <a:schemeClr val="dk2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</a:pPr>
            <a:r>
              <a:rPr lang="en" sz="1200">
                <a:solidFill>
                  <a:schemeClr val="dk2"/>
                </a:solidFill>
              </a:rPr>
              <a:t>Give up to 3 shocks - if failure then load with amiodarone 300mg and attempt again</a:t>
            </a:r>
            <a:endParaRPr sz="1200">
              <a:solidFill>
                <a:schemeClr val="dk2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</a:pPr>
            <a:r>
              <a:rPr lang="en" sz="1200">
                <a:solidFill>
                  <a:schemeClr val="dk2"/>
                </a:solidFill>
              </a:rPr>
              <a:t>Still no success? I would be calling a cardiologist!</a:t>
            </a:r>
            <a:endParaRPr sz="12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2"/>
              </a:solidFill>
            </a:endParaRPr>
          </a:p>
        </p:txBody>
      </p:sp>
      <p:sp>
        <p:nvSpPr>
          <p:cNvPr id="80" name="Google Shape;80;p14"/>
          <p:cNvSpPr txBox="1"/>
          <p:nvPr/>
        </p:nvSpPr>
        <p:spPr>
          <a:xfrm>
            <a:off x="4676700" y="8839200"/>
            <a:ext cx="2857500" cy="17241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dk2"/>
                </a:solidFill>
              </a:rPr>
              <a:t>Our Case</a:t>
            </a:r>
            <a:endParaRPr sz="1600" b="1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2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</a:pPr>
            <a:r>
              <a:rPr lang="en" sz="1200">
                <a:solidFill>
                  <a:schemeClr val="dk2"/>
                </a:solidFill>
              </a:rPr>
              <a:t>We started at 150J and failed, escalated to 200J and succeeded!</a:t>
            </a:r>
            <a:endParaRPr sz="1200">
              <a:solidFill>
                <a:schemeClr val="dk2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</a:pPr>
            <a:r>
              <a:rPr lang="en" sz="1200">
                <a:solidFill>
                  <a:schemeClr val="dk2"/>
                </a:solidFill>
              </a:rPr>
              <a:t>The patient was subsequently admitted to CCU</a:t>
            </a:r>
            <a:endParaRPr sz="12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661</Words>
  <Application>Microsoft Office PowerPoint</Application>
  <PresentationFormat>Custom</PresentationFormat>
  <Paragraphs>48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4" baseType="lpstr">
      <vt:lpstr>Arial</vt:lpstr>
      <vt:lpstr>Simple Light</vt:lpstr>
      <vt:lpstr>ED Case of the week 5</vt:lpstr>
      <vt:lpstr>ED Case of the week 5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 Case of the week 5</dc:title>
  <dc:creator>Jack Long</dc:creator>
  <cp:lastModifiedBy>Jack Long</cp:lastModifiedBy>
  <cp:revision>1</cp:revision>
  <dcterms:modified xsi:type="dcterms:W3CDTF">2024-06-03T10:24:22Z</dcterms:modified>
</cp:coreProperties>
</file>