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10692000" cx="770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4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42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3946" y="685800"/>
            <a:ext cx="247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93946" y="685800"/>
            <a:ext cx="24708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7a2dc649e_0_1:notes"/>
          <p:cNvSpPr/>
          <p:nvPr>
            <p:ph idx="2" type="sldImg"/>
          </p:nvPr>
        </p:nvSpPr>
        <p:spPr>
          <a:xfrm>
            <a:off x="2193946" y="685800"/>
            <a:ext cx="24708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7a2dc64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2620" y="1547778"/>
            <a:ext cx="71787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2613" y="5891409"/>
            <a:ext cx="7178700" cy="1647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2613" y="2299346"/>
            <a:ext cx="7178700" cy="4081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2613" y="6552657"/>
            <a:ext cx="71787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2613" y="4471058"/>
            <a:ext cx="7178700" cy="1749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2613" y="925091"/>
            <a:ext cx="71787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2613" y="2395696"/>
            <a:ext cx="71787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2613" y="925091"/>
            <a:ext cx="71787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2613" y="2395696"/>
            <a:ext cx="3369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071392" y="2395696"/>
            <a:ext cx="3369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2613" y="925091"/>
            <a:ext cx="71787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2613" y="1154948"/>
            <a:ext cx="2365800" cy="15711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2613" y="2888617"/>
            <a:ext cx="2365800" cy="660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3045" y="935745"/>
            <a:ext cx="5364900" cy="8503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52000" y="-260"/>
            <a:ext cx="3852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3689" y="2563450"/>
            <a:ext cx="34083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3689" y="5826865"/>
            <a:ext cx="34083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61626" y="1505164"/>
            <a:ext cx="32328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2613" y="8794266"/>
            <a:ext cx="5054100" cy="1257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138212" y="9693616"/>
            <a:ext cx="4623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2613" y="925091"/>
            <a:ext cx="71787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2613" y="2395696"/>
            <a:ext cx="71787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138212" y="9693616"/>
            <a:ext cx="4623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res.cloudinary.com/studio-republic/images/v1635599020/Consultant_Sign_Off_Standard_June_2016/Consultant_Sign_Off_Standard_June_2016.pdf?_i=AA" TargetMode="External"/><Relationship Id="rId10" Type="http://schemas.openxmlformats.org/officeDocument/2006/relationships/hyperlink" Target="https://spinesurgeons.ac.uk/News/7773476" TargetMode="External"/><Relationship Id="rId9" Type="http://schemas.openxmlformats.org/officeDocument/2006/relationships/hyperlink" Target="https://www.aans.org/en/Patients/Neurosurgical-Conditions-and-Treatments/Cauda-Equina-Syndrome" TargetMode="External"/><Relationship Id="rId5" Type="http://schemas.openxmlformats.org/officeDocument/2006/relationships/hyperlink" Target="https://app.pulsenotes.com/surgery/neurosurgery/notes/cauda-equina-syndrome" TargetMode="External"/><Relationship Id="rId6" Type="http://schemas.openxmlformats.org/officeDocument/2006/relationships/hyperlink" Target="https://resolution.nhs.uk/wp-content/uploads/2020/07/Did-you-know-Cauda-Equina.pdf" TargetMode="External"/><Relationship Id="rId7" Type="http://schemas.openxmlformats.org/officeDocument/2006/relationships/image" Target="../media/image1.png"/><Relationship Id="rId8" Type="http://schemas.openxmlformats.org/officeDocument/2006/relationships/hyperlink" Target="https://cks.nice.org.uk/topics/sciatica-lumbar-radiculopathy/diagnosis/red-flag-symptoms-sig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hyperlink" Target="https://rcem.ac.uk/wp-content/uploads/2021/10/Cauda_Equina_position_statement_Feb20.pdf" TargetMode="External"/><Relationship Id="rId9" Type="http://schemas.openxmlformats.org/officeDocument/2006/relationships/hyperlink" Target="https://www.bmj.com/content/372/bmj.n32" TargetMode="External"/><Relationship Id="rId5" Type="http://schemas.openxmlformats.org/officeDocument/2006/relationships/hyperlink" Target="https://www.embeds.co.uk/2021/06/25/suspected-cauda-equina-syndrome/" TargetMode="External"/><Relationship Id="rId6" Type="http://schemas.openxmlformats.org/officeDocument/2006/relationships/hyperlink" Target="https://www.ncbi.nlm.nih.gov/pmc/articles/PMC4757302/" TargetMode="External"/><Relationship Id="rId7" Type="http://schemas.openxmlformats.org/officeDocument/2006/relationships/hyperlink" Target="https://pubmed.ncbi.nlm.nih.gov/23113877/" TargetMode="External"/><Relationship Id="rId8" Type="http://schemas.openxmlformats.org/officeDocument/2006/relationships/hyperlink" Target="https://pubmed.ncbi.nlm.nih.gov/1949007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377750" y="230900"/>
            <a:ext cx="3273000" cy="111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ED Case of the week 6</a:t>
            </a:r>
            <a:endParaRPr sz="3200"/>
          </a:p>
        </p:txBody>
      </p:sp>
      <p:pic>
        <p:nvPicPr>
          <p:cNvPr id="55" name="Google Shape;55;p13"/>
          <p:cNvPicPr preferRelativeResize="0"/>
          <p:nvPr/>
        </p:nvPicPr>
        <p:blipFill rotWithShape="1">
          <a:blip r:embed="rId3">
            <a:alphaModFix/>
          </a:blip>
          <a:srcRect b="37811" l="62946" r="4782" t="31342"/>
          <a:stretch/>
        </p:blipFill>
        <p:spPr>
          <a:xfrm>
            <a:off x="5888675" y="207097"/>
            <a:ext cx="1466850" cy="1114425"/>
          </a:xfrm>
          <a:prstGeom prst="rect">
            <a:avLst/>
          </a:prstGeom>
          <a:noFill/>
          <a:ln>
            <a:noFill/>
          </a:ln>
        </p:spPr>
      </p:pic>
      <p:sp>
        <p:nvSpPr>
          <p:cNvPr id="56" name="Google Shape;56;p13"/>
          <p:cNvSpPr txBox="1"/>
          <p:nvPr/>
        </p:nvSpPr>
        <p:spPr>
          <a:xfrm>
            <a:off x="148350" y="2324413"/>
            <a:ext cx="70530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The Case:</a:t>
            </a:r>
            <a:endParaRPr b="1" sz="1600"/>
          </a:p>
          <a:p>
            <a:pPr indent="-317500" lvl="0" marL="457200" rtl="0" algn="l">
              <a:spcBef>
                <a:spcPts val="0"/>
              </a:spcBef>
              <a:spcAft>
                <a:spcPts val="0"/>
              </a:spcAft>
              <a:buSzPts val="1400"/>
              <a:buChar char="●"/>
            </a:pPr>
            <a:r>
              <a:rPr lang="en"/>
              <a:t>32M, obese but no PMH or medications, presented with generalised back pain and reportedly difficulty walking. Assessed and deemed to have a normal gait and impression was of MSK pain secondary to going to the gym. Discharged.</a:t>
            </a:r>
            <a:endParaRPr/>
          </a:p>
          <a:p>
            <a:pPr indent="-317500" lvl="0" marL="457200" rtl="0" algn="l">
              <a:spcBef>
                <a:spcPts val="0"/>
              </a:spcBef>
              <a:spcAft>
                <a:spcPts val="0"/>
              </a:spcAft>
              <a:buSzPts val="1400"/>
              <a:buChar char="●"/>
            </a:pPr>
            <a:r>
              <a:rPr lang="en"/>
              <a:t>Re-presented 4 days later. Right leg had given way causing him to fall. It was noted he had ‘progressive numbness and pins and needles in both feet’. Power 4 / 5 throughout lower limbs, normal PR exam. No bladder/bowel dysfunction. ??Diabetic neuropathy - Home with GP f/u for OP Investigation</a:t>
            </a:r>
            <a:endParaRPr/>
          </a:p>
          <a:p>
            <a:pPr indent="-317500" lvl="0" marL="457200" rtl="0" algn="l">
              <a:spcBef>
                <a:spcPts val="0"/>
              </a:spcBef>
              <a:spcAft>
                <a:spcPts val="0"/>
              </a:spcAft>
              <a:buSzPts val="1400"/>
              <a:buChar char="●"/>
            </a:pPr>
            <a:r>
              <a:rPr lang="en"/>
              <a:t>Re-presented another 4 days later. Now had bilateral leg weakness, couldn’t dress himself that morning, no change in bowels and no reported urinary symptoms but on bladder scan had 600mls suggestive of retention.</a:t>
            </a:r>
            <a:endParaRPr/>
          </a:p>
          <a:p>
            <a:pPr indent="-317500" lvl="0" marL="457200" rtl="0" algn="l">
              <a:spcBef>
                <a:spcPts val="0"/>
              </a:spcBef>
              <a:spcAft>
                <a:spcPts val="0"/>
              </a:spcAft>
              <a:buSzPts val="1400"/>
              <a:buChar char="●"/>
            </a:pPr>
            <a:r>
              <a:rPr lang="en"/>
              <a:t>An MRI was arranged ?cauda equina syndrome</a:t>
            </a:r>
            <a:endParaRPr/>
          </a:p>
        </p:txBody>
      </p:sp>
      <p:sp>
        <p:nvSpPr>
          <p:cNvPr id="57" name="Google Shape;57;p13"/>
          <p:cNvSpPr txBox="1"/>
          <p:nvPr/>
        </p:nvSpPr>
        <p:spPr>
          <a:xfrm>
            <a:off x="148350" y="5058150"/>
            <a:ext cx="7442700" cy="1400700"/>
          </a:xfrm>
          <a:prstGeom prst="rect">
            <a:avLst/>
          </a:prstGeom>
          <a:solidFill>
            <a:srgbClr val="FF99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Initial thoughts:</a:t>
            </a:r>
            <a:endParaRPr b="1"/>
          </a:p>
          <a:p>
            <a:pPr indent="-311150" lvl="0" marL="457200" rtl="0" algn="l">
              <a:spcBef>
                <a:spcPts val="0"/>
              </a:spcBef>
              <a:spcAft>
                <a:spcPts val="0"/>
              </a:spcAft>
              <a:buSzPts val="1300"/>
              <a:buAutoNum type="arabicPeriod"/>
            </a:pPr>
            <a:r>
              <a:rPr lang="en" sz="1300"/>
              <a:t>This is his 3rd presentation in 8 days - Re attenders are identified by </a:t>
            </a:r>
            <a:r>
              <a:rPr lang="en" sz="1300" u="sng">
                <a:solidFill>
                  <a:schemeClr val="hlink"/>
                </a:solidFill>
                <a:hlinkClick r:id="rId4"/>
              </a:rPr>
              <a:t>RCEM Standards</a:t>
            </a:r>
            <a:r>
              <a:rPr lang="en" sz="1300"/>
              <a:t> as high risk and they suggest consultant / ST4+ discussion</a:t>
            </a:r>
            <a:endParaRPr sz="1300"/>
          </a:p>
          <a:p>
            <a:pPr indent="-311150" lvl="0" marL="457200" rtl="0" algn="l">
              <a:spcBef>
                <a:spcPts val="0"/>
              </a:spcBef>
              <a:spcAft>
                <a:spcPts val="0"/>
              </a:spcAft>
              <a:buSzPts val="1300"/>
              <a:buAutoNum type="arabicPeriod"/>
            </a:pPr>
            <a:r>
              <a:rPr lang="en" sz="1300"/>
              <a:t>There is clear progression of his symptoms over the attendances - something is not right!!</a:t>
            </a:r>
            <a:endParaRPr sz="1300"/>
          </a:p>
          <a:p>
            <a:pPr indent="-311150" lvl="0" marL="457200" rtl="0" algn="l">
              <a:spcBef>
                <a:spcPts val="0"/>
              </a:spcBef>
              <a:spcAft>
                <a:spcPts val="0"/>
              </a:spcAft>
              <a:buSzPts val="1300"/>
              <a:buAutoNum type="arabicPeriod"/>
            </a:pPr>
            <a:r>
              <a:rPr lang="en" sz="1300"/>
              <a:t>Diabetic neuropathy seems unlikely - he wasn’t diagnosed as diabetic and it would be unusual to be rapidly progressive or to have initial motor deficit (usually sensory)</a:t>
            </a:r>
            <a:endParaRPr sz="1300"/>
          </a:p>
        </p:txBody>
      </p:sp>
      <p:sp>
        <p:nvSpPr>
          <p:cNvPr id="58" name="Google Shape;58;p13"/>
          <p:cNvSpPr txBox="1"/>
          <p:nvPr/>
        </p:nvSpPr>
        <p:spPr>
          <a:xfrm>
            <a:off x="148350" y="6458850"/>
            <a:ext cx="7442700" cy="2001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Cauda equina syndrome</a:t>
            </a:r>
            <a:endParaRPr b="1"/>
          </a:p>
          <a:p>
            <a:pPr indent="-311150" lvl="0" marL="457200" rtl="0" algn="l">
              <a:spcBef>
                <a:spcPts val="0"/>
              </a:spcBef>
              <a:spcAft>
                <a:spcPts val="0"/>
              </a:spcAft>
              <a:buSzPts val="1300"/>
              <a:buChar char="●"/>
            </a:pPr>
            <a:r>
              <a:rPr lang="en" sz="1300"/>
              <a:t>We hear and think about this a lot in ED with back pain presentations - but what is it and why do we think about it?</a:t>
            </a:r>
            <a:endParaRPr sz="1300"/>
          </a:p>
          <a:p>
            <a:pPr indent="-311150" lvl="0" marL="457200" rtl="0" algn="l">
              <a:spcBef>
                <a:spcPts val="0"/>
              </a:spcBef>
              <a:spcAft>
                <a:spcPts val="0"/>
              </a:spcAft>
              <a:buSzPts val="1300"/>
              <a:buChar char="●"/>
            </a:pPr>
            <a:r>
              <a:rPr lang="en" sz="1300" u="sng">
                <a:solidFill>
                  <a:schemeClr val="hlink"/>
                </a:solidFill>
                <a:hlinkClick r:id="rId5"/>
              </a:rPr>
              <a:t>This overview</a:t>
            </a:r>
            <a:r>
              <a:rPr lang="en" sz="1300"/>
              <a:t> covers everything you need to know!</a:t>
            </a:r>
            <a:endParaRPr sz="1300"/>
          </a:p>
          <a:p>
            <a:pPr indent="-311150" lvl="0" marL="457200" rtl="0" algn="l">
              <a:spcBef>
                <a:spcPts val="0"/>
              </a:spcBef>
              <a:spcAft>
                <a:spcPts val="0"/>
              </a:spcAft>
              <a:buSzPts val="1300"/>
              <a:buChar char="●"/>
            </a:pPr>
            <a:r>
              <a:rPr lang="en" sz="1300"/>
              <a:t>In a nutshell it is compression of the end of the spinal cord that can lead to irreversible nerve damage if not identified and treated rapidly</a:t>
            </a:r>
            <a:endParaRPr sz="1300"/>
          </a:p>
          <a:p>
            <a:pPr indent="-311150" lvl="0" marL="457200" rtl="0" algn="l">
              <a:spcBef>
                <a:spcPts val="0"/>
              </a:spcBef>
              <a:spcAft>
                <a:spcPts val="0"/>
              </a:spcAft>
              <a:buSzPts val="1300"/>
              <a:buChar char="●"/>
            </a:pPr>
            <a:r>
              <a:rPr lang="en" sz="1300"/>
              <a:t>Aside from the devastating effects on an individual there are also significant medico legal costs - approximately </a:t>
            </a:r>
            <a:r>
              <a:rPr lang="en" sz="1300" u="sng">
                <a:solidFill>
                  <a:schemeClr val="hlink"/>
                </a:solidFill>
                <a:hlinkClick r:id="rId6"/>
              </a:rPr>
              <a:t>£187 million</a:t>
            </a:r>
            <a:r>
              <a:rPr lang="en" sz="1300"/>
              <a:t> over a 10 year period - this is up to 2018 so likely even higher now</a:t>
            </a:r>
            <a:endParaRPr sz="1300"/>
          </a:p>
        </p:txBody>
      </p:sp>
      <p:sp>
        <p:nvSpPr>
          <p:cNvPr id="59" name="Google Shape;59;p13"/>
          <p:cNvSpPr txBox="1"/>
          <p:nvPr/>
        </p:nvSpPr>
        <p:spPr>
          <a:xfrm>
            <a:off x="148350" y="9010650"/>
            <a:ext cx="1169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p>
        </p:txBody>
      </p:sp>
      <p:sp>
        <p:nvSpPr>
          <p:cNvPr id="60" name="Google Shape;60;p13"/>
          <p:cNvSpPr txBox="1"/>
          <p:nvPr/>
        </p:nvSpPr>
        <p:spPr>
          <a:xfrm>
            <a:off x="130650" y="1388950"/>
            <a:ext cx="7442700" cy="1021500"/>
          </a:xfrm>
          <a:prstGeom prst="rect">
            <a:avLst/>
          </a:prstGeom>
          <a:solidFill>
            <a:srgbClr val="FFFF00"/>
          </a:solidFill>
          <a:ln>
            <a:noFill/>
          </a:ln>
        </p:spPr>
        <p:txBody>
          <a:bodyPr anchorCtr="0" anchor="t" bIns="91425" lIns="91425" spcFirstLastPara="1" rIns="91425" wrap="square" tIns="91425">
            <a:normAutofit fontScale="70000" lnSpcReduction="20000"/>
          </a:bodyPr>
          <a:lstStyle/>
          <a:p>
            <a:pPr indent="0" lvl="0" marL="457200" rtl="0" algn="ctr">
              <a:spcBef>
                <a:spcPts val="0"/>
              </a:spcBef>
              <a:spcAft>
                <a:spcPts val="0"/>
              </a:spcAft>
              <a:buNone/>
            </a:pPr>
            <a:r>
              <a:rPr b="1" lang="en" sz="2616">
                <a:solidFill>
                  <a:srgbClr val="0000FF"/>
                </a:solidFill>
              </a:rPr>
              <a:t>Learning points</a:t>
            </a:r>
            <a:endParaRPr b="1" sz="2616">
              <a:solidFill>
                <a:srgbClr val="0000FF"/>
              </a:solidFill>
            </a:endParaRPr>
          </a:p>
          <a:p>
            <a:pPr indent="-335280" lvl="0" marL="457200" rtl="0" algn="ctr">
              <a:spcBef>
                <a:spcPts val="0"/>
              </a:spcBef>
              <a:spcAft>
                <a:spcPts val="0"/>
              </a:spcAft>
              <a:buClr>
                <a:srgbClr val="0000FF"/>
              </a:buClr>
              <a:buSzPct val="100000"/>
              <a:buChar char="●"/>
            </a:pPr>
            <a:r>
              <a:rPr lang="en" sz="2400">
                <a:solidFill>
                  <a:srgbClr val="0000FF"/>
                </a:solidFill>
              </a:rPr>
              <a:t>Assessment of back pain in ED</a:t>
            </a:r>
            <a:endParaRPr sz="2400">
              <a:solidFill>
                <a:srgbClr val="0000FF"/>
              </a:solidFill>
            </a:endParaRPr>
          </a:p>
          <a:p>
            <a:pPr indent="-335280" lvl="0" marL="457200" rtl="0" algn="ctr">
              <a:spcBef>
                <a:spcPts val="0"/>
              </a:spcBef>
              <a:spcAft>
                <a:spcPts val="0"/>
              </a:spcAft>
              <a:buClr>
                <a:srgbClr val="0000FF"/>
              </a:buClr>
              <a:buSzPct val="100000"/>
              <a:buChar char="●"/>
            </a:pPr>
            <a:r>
              <a:rPr lang="en" sz="2400">
                <a:solidFill>
                  <a:srgbClr val="0000FF"/>
                </a:solidFill>
              </a:rPr>
              <a:t>Discussion around cauda equina syndrome</a:t>
            </a:r>
            <a:endParaRPr sz="2400">
              <a:solidFill>
                <a:srgbClr val="0000FF"/>
              </a:solidFill>
            </a:endParaRPr>
          </a:p>
          <a:p>
            <a:pPr indent="-335280" lvl="0" marL="457200" rtl="0" algn="ctr">
              <a:spcBef>
                <a:spcPts val="0"/>
              </a:spcBef>
              <a:spcAft>
                <a:spcPts val="0"/>
              </a:spcAft>
              <a:buClr>
                <a:srgbClr val="0000FF"/>
              </a:buClr>
              <a:buSzPct val="100000"/>
              <a:buChar char="●"/>
            </a:pPr>
            <a:r>
              <a:rPr lang="en" sz="2400">
                <a:solidFill>
                  <a:srgbClr val="0000FF"/>
                </a:solidFill>
              </a:rPr>
              <a:t>Beware the returners!!</a:t>
            </a:r>
            <a:endParaRPr sz="2400">
              <a:solidFill>
                <a:srgbClr val="0000FF"/>
              </a:solidFill>
            </a:endParaRPr>
          </a:p>
        </p:txBody>
      </p:sp>
      <p:pic>
        <p:nvPicPr>
          <p:cNvPr id="61" name="Google Shape;61;p13"/>
          <p:cNvPicPr preferRelativeResize="0"/>
          <p:nvPr/>
        </p:nvPicPr>
        <p:blipFill>
          <a:blip r:embed="rId7">
            <a:alphaModFix/>
          </a:blip>
          <a:stretch>
            <a:fillRect/>
          </a:stretch>
        </p:blipFill>
        <p:spPr>
          <a:xfrm>
            <a:off x="130650" y="428420"/>
            <a:ext cx="2345650" cy="671775"/>
          </a:xfrm>
          <a:prstGeom prst="rect">
            <a:avLst/>
          </a:prstGeom>
          <a:noFill/>
          <a:ln>
            <a:noFill/>
          </a:ln>
        </p:spPr>
      </p:pic>
      <p:sp>
        <p:nvSpPr>
          <p:cNvPr id="62" name="Google Shape;62;p13"/>
          <p:cNvSpPr txBox="1"/>
          <p:nvPr/>
        </p:nvSpPr>
        <p:spPr>
          <a:xfrm>
            <a:off x="148350" y="8459850"/>
            <a:ext cx="7442700" cy="2016300"/>
          </a:xfrm>
          <a:prstGeom prst="rect">
            <a:avLst/>
          </a:prstGeom>
          <a:solidFill>
            <a:srgbClr val="9FC5E8"/>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300">
                <a:solidFill>
                  <a:srgbClr val="3C78D8"/>
                </a:solidFill>
              </a:rPr>
              <a:t>Ok, so how do we pick it up? </a:t>
            </a:r>
            <a:r>
              <a:rPr b="1" lang="en" sz="1300">
                <a:solidFill>
                  <a:srgbClr val="CC0000"/>
                </a:solidFill>
              </a:rPr>
              <a:t>Red flags?</a:t>
            </a:r>
            <a:endParaRPr b="1" sz="1300">
              <a:solidFill>
                <a:srgbClr val="CC0000"/>
              </a:solidFill>
            </a:endParaRPr>
          </a:p>
          <a:p>
            <a:pPr indent="-304800" lvl="0" marL="457200" rtl="0" algn="l">
              <a:spcBef>
                <a:spcPts val="0"/>
              </a:spcBef>
              <a:spcAft>
                <a:spcPts val="0"/>
              </a:spcAft>
              <a:buClr>
                <a:srgbClr val="3C78D8"/>
              </a:buClr>
              <a:buSzPts val="1200"/>
              <a:buChar char="●"/>
            </a:pPr>
            <a:r>
              <a:rPr lang="en" sz="1300" u="sng">
                <a:solidFill>
                  <a:schemeClr val="accent5"/>
                </a:solidFill>
                <a:hlinkClick r:id="rId8">
                  <a:extLst>
                    <a:ext uri="{A12FA001-AC4F-418D-AE19-62706E023703}">
                      <ahyp:hlinkClr val="tx"/>
                    </a:ext>
                  </a:extLst>
                </a:hlinkClick>
              </a:rPr>
              <a:t>NICE guidance</a:t>
            </a:r>
            <a:r>
              <a:rPr lang="en" sz="1500"/>
              <a:t>, </a:t>
            </a:r>
            <a:r>
              <a:rPr lang="en" sz="1300" u="sng">
                <a:solidFill>
                  <a:schemeClr val="accent5"/>
                </a:solidFill>
                <a:hlinkClick r:id="rId9">
                  <a:extLst>
                    <a:ext uri="{A12FA001-AC4F-418D-AE19-62706E023703}">
                      <ahyp:hlinkClr val="tx"/>
                    </a:ext>
                  </a:extLst>
                </a:hlinkClick>
              </a:rPr>
              <a:t>American Association of Neurological Surgeons</a:t>
            </a:r>
            <a:r>
              <a:rPr lang="en" sz="1500"/>
              <a:t>, </a:t>
            </a:r>
            <a:r>
              <a:rPr lang="en" sz="1300" u="sng">
                <a:solidFill>
                  <a:schemeClr val="hlink"/>
                </a:solidFill>
                <a:hlinkClick r:id="rId10"/>
              </a:rPr>
              <a:t>BASS</a:t>
            </a:r>
            <a:endParaRPr sz="1300">
              <a:solidFill>
                <a:srgbClr val="3C78D8"/>
              </a:solidFill>
            </a:endParaRPr>
          </a:p>
          <a:p>
            <a:pPr indent="-311150" lvl="0" marL="457200" rtl="0" algn="l">
              <a:spcBef>
                <a:spcPts val="0"/>
              </a:spcBef>
              <a:spcAft>
                <a:spcPts val="0"/>
              </a:spcAft>
              <a:buClr>
                <a:srgbClr val="3C78D8"/>
              </a:buClr>
              <a:buSzPts val="1300"/>
              <a:buChar char="●"/>
            </a:pPr>
            <a:r>
              <a:rPr lang="en" sz="1300">
                <a:solidFill>
                  <a:srgbClr val="3C78D8"/>
                </a:solidFill>
              </a:rPr>
              <a:t>So they all seem to agree on:</a:t>
            </a:r>
            <a:endParaRPr sz="1300">
              <a:solidFill>
                <a:srgbClr val="3C78D8"/>
              </a:solidFill>
            </a:endParaRPr>
          </a:p>
          <a:p>
            <a:pPr indent="-311150" lvl="1" marL="914400" rtl="0" algn="l">
              <a:spcBef>
                <a:spcPts val="0"/>
              </a:spcBef>
              <a:spcAft>
                <a:spcPts val="0"/>
              </a:spcAft>
              <a:buClr>
                <a:srgbClr val="3C78D8"/>
              </a:buClr>
              <a:buSzPts val="1300"/>
              <a:buChar char="○"/>
            </a:pPr>
            <a:r>
              <a:rPr lang="en" sz="1300">
                <a:solidFill>
                  <a:srgbClr val="3C78D8"/>
                </a:solidFill>
              </a:rPr>
              <a:t>Bilateral sciatica or lower limb neurological weakness</a:t>
            </a:r>
            <a:endParaRPr sz="1300">
              <a:solidFill>
                <a:srgbClr val="3C78D8"/>
              </a:solidFill>
            </a:endParaRPr>
          </a:p>
          <a:p>
            <a:pPr indent="-311150" lvl="1" marL="914400" rtl="0" algn="l">
              <a:spcBef>
                <a:spcPts val="0"/>
              </a:spcBef>
              <a:spcAft>
                <a:spcPts val="0"/>
              </a:spcAft>
              <a:buClr>
                <a:srgbClr val="3C78D8"/>
              </a:buClr>
              <a:buSzPts val="1300"/>
              <a:buChar char="○"/>
            </a:pPr>
            <a:r>
              <a:rPr lang="en" sz="1300">
                <a:solidFill>
                  <a:srgbClr val="3C78D8"/>
                </a:solidFill>
              </a:rPr>
              <a:t>Bladder / bowel dysfunction (retention or incontinence), and erectile dysfunction</a:t>
            </a:r>
            <a:endParaRPr sz="1300">
              <a:solidFill>
                <a:srgbClr val="3C78D8"/>
              </a:solidFill>
            </a:endParaRPr>
          </a:p>
          <a:p>
            <a:pPr indent="-311150" lvl="1" marL="914400" rtl="0" algn="l">
              <a:spcBef>
                <a:spcPts val="0"/>
              </a:spcBef>
              <a:spcAft>
                <a:spcPts val="0"/>
              </a:spcAft>
              <a:buClr>
                <a:srgbClr val="3C78D8"/>
              </a:buClr>
              <a:buSzPts val="1300"/>
              <a:buChar char="○"/>
            </a:pPr>
            <a:r>
              <a:rPr lang="en" sz="1300">
                <a:solidFill>
                  <a:srgbClr val="3C78D8"/>
                </a:solidFill>
              </a:rPr>
              <a:t>Saddle anaesthesia / altered anal tone</a:t>
            </a:r>
            <a:endParaRPr sz="1300">
              <a:solidFill>
                <a:srgbClr val="3C78D8"/>
              </a:solidFill>
            </a:endParaRPr>
          </a:p>
          <a:p>
            <a:pPr indent="-311150" lvl="0" marL="457200" rtl="0" algn="l">
              <a:spcBef>
                <a:spcPts val="0"/>
              </a:spcBef>
              <a:spcAft>
                <a:spcPts val="0"/>
              </a:spcAft>
              <a:buClr>
                <a:srgbClr val="3C78D8"/>
              </a:buClr>
              <a:buSzPts val="1300"/>
              <a:buChar char="●"/>
            </a:pPr>
            <a:r>
              <a:rPr lang="en" sz="1300">
                <a:solidFill>
                  <a:srgbClr val="3C78D8"/>
                </a:solidFill>
              </a:rPr>
              <a:t>But interestingly BASS comment ‘</a:t>
            </a:r>
            <a:r>
              <a:rPr b="1" lang="en" sz="1300">
                <a:solidFill>
                  <a:srgbClr val="3C78D8"/>
                </a:solidFill>
              </a:rPr>
              <a:t>The reliability of clinical diagnosis of threatened or actual CES is low and there should be a low threshold for investigation with an emergency MRI scan’</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idx="4294967295" type="ctrTitle"/>
          </p:nvPr>
        </p:nvSpPr>
        <p:spPr>
          <a:xfrm>
            <a:off x="2377750" y="207050"/>
            <a:ext cx="3273000" cy="111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ED Case of the week 6</a:t>
            </a:r>
            <a:endParaRPr sz="3200"/>
          </a:p>
        </p:txBody>
      </p:sp>
      <p:pic>
        <p:nvPicPr>
          <p:cNvPr id="68" name="Google Shape;68;p14"/>
          <p:cNvPicPr preferRelativeResize="0"/>
          <p:nvPr/>
        </p:nvPicPr>
        <p:blipFill rotWithShape="1">
          <a:blip r:embed="rId3">
            <a:alphaModFix/>
          </a:blip>
          <a:srcRect b="37811" l="62946" r="4782" t="31342"/>
          <a:stretch/>
        </p:blipFill>
        <p:spPr>
          <a:xfrm>
            <a:off x="5888675" y="207097"/>
            <a:ext cx="1466850" cy="1114425"/>
          </a:xfrm>
          <a:prstGeom prst="rect">
            <a:avLst/>
          </a:prstGeom>
          <a:noFill/>
          <a:ln>
            <a:noFill/>
          </a:ln>
        </p:spPr>
      </p:pic>
      <p:sp>
        <p:nvSpPr>
          <p:cNvPr id="69" name="Google Shape;69;p14"/>
          <p:cNvSpPr txBox="1"/>
          <p:nvPr/>
        </p:nvSpPr>
        <p:spPr>
          <a:xfrm>
            <a:off x="170400" y="1482225"/>
            <a:ext cx="7282800" cy="14622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And the evidence?</a:t>
            </a:r>
            <a:endParaRPr b="1" sz="1600"/>
          </a:p>
          <a:p>
            <a:pPr indent="-323850" lvl="0" marL="457200" rtl="0" algn="l">
              <a:spcBef>
                <a:spcPts val="0"/>
              </a:spcBef>
              <a:spcAft>
                <a:spcPts val="0"/>
              </a:spcAft>
              <a:buSzPts val="1500"/>
              <a:buChar char="●"/>
            </a:pPr>
            <a:r>
              <a:rPr lang="en" sz="1300">
                <a:solidFill>
                  <a:schemeClr val="dk1"/>
                </a:solidFill>
              </a:rPr>
              <a:t>Well, in summary, there is no one clinical sign or symptom to suggest CES. It requires a combination of history and clinical examination to decide who needs imaging and who doesn’t. Furthermore, some of these are subjective making assessment more challenging. Ultimately, we need a low threshold for scanning these patients and picking up CES - though accept the majority of scans will be normal (or minor disc pathology)</a:t>
            </a:r>
            <a:endParaRPr sz="1500"/>
          </a:p>
        </p:txBody>
      </p:sp>
      <p:pic>
        <p:nvPicPr>
          <p:cNvPr id="70" name="Google Shape;70;p14"/>
          <p:cNvPicPr preferRelativeResize="0"/>
          <p:nvPr/>
        </p:nvPicPr>
        <p:blipFill>
          <a:blip r:embed="rId4">
            <a:alphaModFix/>
          </a:blip>
          <a:stretch>
            <a:fillRect/>
          </a:stretch>
        </p:blipFill>
        <p:spPr>
          <a:xfrm>
            <a:off x="130650" y="428420"/>
            <a:ext cx="2345650" cy="671775"/>
          </a:xfrm>
          <a:prstGeom prst="rect">
            <a:avLst/>
          </a:prstGeom>
          <a:noFill/>
          <a:ln>
            <a:noFill/>
          </a:ln>
        </p:spPr>
      </p:pic>
      <p:sp>
        <p:nvSpPr>
          <p:cNvPr id="71" name="Google Shape;71;p14"/>
          <p:cNvSpPr txBox="1"/>
          <p:nvPr/>
        </p:nvSpPr>
        <p:spPr>
          <a:xfrm>
            <a:off x="170400" y="5005251"/>
            <a:ext cx="7282800" cy="340800"/>
          </a:xfrm>
          <a:prstGeom prst="rect">
            <a:avLst/>
          </a:prstGeom>
          <a:solidFill>
            <a:srgbClr val="F3F3F3"/>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Char char="●"/>
            </a:pPr>
            <a:r>
              <a:rPr b="1" lang="en">
                <a:solidFill>
                  <a:schemeClr val="dk2"/>
                </a:solidFill>
              </a:rPr>
              <a:t>This is all summarised on </a:t>
            </a:r>
            <a:r>
              <a:rPr b="1" lang="en" u="sng">
                <a:solidFill>
                  <a:schemeClr val="hlink"/>
                </a:solidFill>
                <a:hlinkClick r:id="rId5"/>
              </a:rPr>
              <a:t>EMBeds</a:t>
            </a:r>
            <a:r>
              <a:rPr b="1" lang="en">
                <a:solidFill>
                  <a:schemeClr val="dk2"/>
                </a:solidFill>
              </a:rPr>
              <a:t> with the CHFT pathway outlined</a:t>
            </a:r>
            <a:endParaRPr b="1">
              <a:solidFill>
                <a:schemeClr val="dk2"/>
              </a:solidFill>
            </a:endParaRPr>
          </a:p>
        </p:txBody>
      </p:sp>
      <p:sp>
        <p:nvSpPr>
          <p:cNvPr id="72" name="Google Shape;72;p14"/>
          <p:cNvSpPr txBox="1"/>
          <p:nvPr/>
        </p:nvSpPr>
        <p:spPr>
          <a:xfrm>
            <a:off x="170400" y="2905950"/>
            <a:ext cx="28767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Evidence Links</a:t>
            </a:r>
            <a:endParaRPr/>
          </a:p>
          <a:p>
            <a:pPr indent="-304800" lvl="0" marL="457200" rtl="0" algn="l">
              <a:spcBef>
                <a:spcPts val="0"/>
              </a:spcBef>
              <a:spcAft>
                <a:spcPts val="0"/>
              </a:spcAft>
              <a:buClr>
                <a:srgbClr val="000000"/>
              </a:buClr>
              <a:buSzPts val="1200"/>
              <a:buChar char="●"/>
            </a:pPr>
            <a:r>
              <a:rPr lang="en" sz="1200" u="sng">
                <a:solidFill>
                  <a:srgbClr val="0097A7"/>
                </a:solidFill>
                <a:hlinkClick r:id="rId6">
                  <a:extLst>
                    <a:ext uri="{A12FA001-AC4F-418D-AE19-62706E023703}">
                      <ahyp:hlinkClr val="tx"/>
                    </a:ext>
                  </a:extLst>
                </a:hlinkClick>
              </a:rPr>
              <a:t>Limited value of 1 specific sign</a:t>
            </a:r>
            <a:endParaRPr sz="1200"/>
          </a:p>
          <a:p>
            <a:pPr indent="-304800" lvl="0" marL="457200" rtl="0" algn="l">
              <a:spcBef>
                <a:spcPts val="0"/>
              </a:spcBef>
              <a:spcAft>
                <a:spcPts val="0"/>
              </a:spcAft>
              <a:buClr>
                <a:srgbClr val="000000"/>
              </a:buClr>
              <a:buSzPts val="1200"/>
              <a:buChar char="●"/>
            </a:pPr>
            <a:r>
              <a:rPr lang="en" sz="1200" u="sng">
                <a:solidFill>
                  <a:srgbClr val="0097A7"/>
                </a:solidFill>
                <a:hlinkClick r:id="rId7">
                  <a:extLst>
                    <a:ext uri="{A12FA001-AC4F-418D-AE19-62706E023703}">
                      <ahyp:hlinkClr val="tx"/>
                    </a:ext>
                  </a:extLst>
                </a:hlinkClick>
              </a:rPr>
              <a:t>No role for PR in clinical assessment?</a:t>
            </a:r>
            <a:endParaRPr sz="1200"/>
          </a:p>
          <a:p>
            <a:pPr indent="-304800" lvl="0" marL="457200" rtl="0" algn="l">
              <a:spcBef>
                <a:spcPts val="0"/>
              </a:spcBef>
              <a:spcAft>
                <a:spcPts val="0"/>
              </a:spcAft>
              <a:buClr>
                <a:srgbClr val="000000"/>
              </a:buClr>
              <a:buSzPts val="1200"/>
              <a:buChar char="●"/>
            </a:pPr>
            <a:r>
              <a:rPr lang="en" sz="1200" u="sng">
                <a:solidFill>
                  <a:srgbClr val="0097A7"/>
                </a:solidFill>
                <a:hlinkClick r:id="rId8">
                  <a:extLst>
                    <a:ext uri="{A12FA001-AC4F-418D-AE19-62706E023703}">
                      <ahyp:hlinkClr val="tx"/>
                    </a:ext>
                  </a:extLst>
                </a:hlinkClick>
              </a:rPr>
              <a:t>Urinary retention the best indicator?</a:t>
            </a:r>
            <a:r>
              <a:rPr lang="en" sz="1200"/>
              <a:t> (But may be too late once this has developed!)</a:t>
            </a:r>
            <a:endParaRPr sz="1200"/>
          </a:p>
          <a:p>
            <a:pPr indent="-304800" lvl="0" marL="457200" rtl="0" algn="l">
              <a:spcBef>
                <a:spcPts val="0"/>
              </a:spcBef>
              <a:spcAft>
                <a:spcPts val="0"/>
              </a:spcAft>
              <a:buClr>
                <a:srgbClr val="000000"/>
              </a:buClr>
              <a:buSzPts val="1200"/>
              <a:buChar char="●"/>
            </a:pPr>
            <a:r>
              <a:rPr lang="en" sz="1200" u="sng">
                <a:solidFill>
                  <a:srgbClr val="0097A7"/>
                </a:solidFill>
                <a:hlinkClick r:id="rId9">
                  <a:extLst>
                    <a:ext uri="{A12FA001-AC4F-418D-AE19-62706E023703}">
                      <ahyp:hlinkClr val="tx"/>
                    </a:ext>
                  </a:extLst>
                </a:hlinkClick>
              </a:rPr>
              <a:t>BMJ article highlighting all the challenges discussed!</a:t>
            </a:r>
            <a:endParaRPr sz="1200">
              <a:solidFill>
                <a:srgbClr val="000000"/>
              </a:solidFill>
            </a:endParaRPr>
          </a:p>
          <a:p>
            <a:pPr indent="-304800" lvl="0" marL="457200" rtl="0" algn="l">
              <a:spcBef>
                <a:spcPts val="0"/>
              </a:spcBef>
              <a:spcAft>
                <a:spcPts val="0"/>
              </a:spcAft>
              <a:buClr>
                <a:srgbClr val="000000"/>
              </a:buClr>
              <a:buSzPts val="1200"/>
              <a:buChar char="●"/>
            </a:pPr>
            <a:r>
              <a:rPr lang="en" sz="1200" u="sng">
                <a:solidFill>
                  <a:srgbClr val="0097A7"/>
                </a:solidFill>
                <a:hlinkClick r:id="rId10">
                  <a:extLst>
                    <a:ext uri="{A12FA001-AC4F-418D-AE19-62706E023703}">
                      <ahyp:hlinkClr val="tx"/>
                    </a:ext>
                  </a:extLst>
                </a:hlinkClick>
              </a:rPr>
              <a:t>RCEM position</a:t>
            </a:r>
            <a:endParaRPr sz="1200">
              <a:solidFill>
                <a:srgbClr val="000000"/>
              </a:solidFill>
            </a:endParaRPr>
          </a:p>
        </p:txBody>
      </p:sp>
      <p:pic>
        <p:nvPicPr>
          <p:cNvPr id="73" name="Google Shape;73;p14"/>
          <p:cNvPicPr preferRelativeResize="0"/>
          <p:nvPr/>
        </p:nvPicPr>
        <p:blipFill>
          <a:blip r:embed="rId11">
            <a:alphaModFix/>
          </a:blip>
          <a:stretch>
            <a:fillRect/>
          </a:stretch>
        </p:blipFill>
        <p:spPr>
          <a:xfrm>
            <a:off x="3047100" y="3014975"/>
            <a:ext cx="2468426" cy="1953474"/>
          </a:xfrm>
          <a:prstGeom prst="rect">
            <a:avLst/>
          </a:prstGeom>
          <a:noFill/>
          <a:ln>
            <a:noFill/>
          </a:ln>
        </p:spPr>
      </p:pic>
      <p:sp>
        <p:nvSpPr>
          <p:cNvPr id="74" name="Google Shape;74;p14"/>
          <p:cNvSpPr txBox="1"/>
          <p:nvPr/>
        </p:nvSpPr>
        <p:spPr>
          <a:xfrm>
            <a:off x="5650750" y="3307150"/>
            <a:ext cx="1839900" cy="11082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Arrows pointing to disc herniation leading to compression of the cauda equina nerve roots</a:t>
            </a:r>
            <a:endParaRPr sz="1200"/>
          </a:p>
        </p:txBody>
      </p:sp>
      <p:sp>
        <p:nvSpPr>
          <p:cNvPr id="75" name="Google Shape;75;p14"/>
          <p:cNvSpPr txBox="1"/>
          <p:nvPr/>
        </p:nvSpPr>
        <p:spPr>
          <a:xfrm>
            <a:off x="170400" y="5396988"/>
            <a:ext cx="7053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The Case:</a:t>
            </a:r>
            <a:endParaRPr b="1" sz="1600"/>
          </a:p>
          <a:p>
            <a:pPr indent="-317500" lvl="0" marL="457200" rtl="0" algn="l">
              <a:spcBef>
                <a:spcPts val="0"/>
              </a:spcBef>
              <a:spcAft>
                <a:spcPts val="0"/>
              </a:spcAft>
              <a:buSzPts val="1400"/>
              <a:buChar char="●"/>
            </a:pPr>
            <a:r>
              <a:rPr lang="en"/>
              <a:t>Well…. After all that discussion on cauda equina syndrome… he had a normal lumbar sacral MRI scan. However, he still could not walk so was admitted to MAU.</a:t>
            </a:r>
            <a:endParaRPr/>
          </a:p>
          <a:p>
            <a:pPr indent="-317500" lvl="0" marL="457200" rtl="0" algn="l">
              <a:spcBef>
                <a:spcPts val="0"/>
              </a:spcBef>
              <a:spcAft>
                <a:spcPts val="0"/>
              </a:spcAft>
              <a:buSzPts val="1400"/>
              <a:buChar char="●"/>
            </a:pPr>
            <a:r>
              <a:rPr lang="en"/>
              <a:t>PTWR - ‘</a:t>
            </a:r>
            <a:r>
              <a:rPr lang="en">
                <a:solidFill>
                  <a:schemeClr val="dk1"/>
                </a:solidFill>
                <a:highlight>
                  <a:srgbClr val="FFFFFF"/>
                </a:highlight>
              </a:rPr>
              <a:t>Upgoing plantars and asymmetry to lower limb weakness R &gt;L ?Demyelination ??stroke’</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CT head and c spine - Normal too!</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Then had MRI head, cervical and thoracic spine and unfortunately showed a large paraspinal mass in the region of T2-T4 extending into the spinal column and causing compression of the spinal cord</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He then had a staging CT scan which showed multiple enlarged lymph nodes and hypodense lesions in the spleen and liver</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Most likely diagnosis is lymphoma - he has been referred to the Neuro MDT in Leeds and had local haematology input and lymph node biopsies. </a:t>
            </a:r>
            <a:endParaRPr>
              <a:solidFill>
                <a:schemeClr val="dk1"/>
              </a:solidFill>
              <a:highlight>
                <a:srgbClr val="FFFFFF"/>
              </a:highlight>
            </a:endParaRPr>
          </a:p>
        </p:txBody>
      </p:sp>
      <p:sp>
        <p:nvSpPr>
          <p:cNvPr id="76" name="Google Shape;76;p14"/>
          <p:cNvSpPr txBox="1"/>
          <p:nvPr/>
        </p:nvSpPr>
        <p:spPr>
          <a:xfrm>
            <a:off x="153000" y="8536250"/>
            <a:ext cx="7398000" cy="20625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2"/>
                </a:solidFill>
              </a:rPr>
              <a:t>Conclusions</a:t>
            </a:r>
            <a:endParaRPr b="1" sz="1600">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Thankfully, not many patients presenting with back pain to the ED are going to have lymphoma but it does highlight the need to be vigilant for that needle in the haystack presentation</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Back pain is always difficult to assess, and access to MRI can be challenging, but we need to be aware of the red flags and investigate them when identified. As all the evidence above suggests, clinical examination alone can not confidently exclude pathology</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Beware the returner or someone re presenting with progression of symptoms!</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