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7704138"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4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3150" y="66"/>
      </p:cViewPr>
      <p:guideLst>
        <p:guide orient="horz" pos="3368"/>
        <p:guide pos="24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93946" y="685800"/>
            <a:ext cx="2470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93946" y="685800"/>
            <a:ext cx="247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27a2dc649e_0_1:notes"/>
          <p:cNvSpPr>
            <a:spLocks noGrp="1" noRot="1" noChangeAspect="1"/>
          </p:cNvSpPr>
          <p:nvPr>
            <p:ph type="sldImg" idx="2"/>
          </p:nvPr>
        </p:nvSpPr>
        <p:spPr>
          <a:xfrm>
            <a:off x="2193946" y="685800"/>
            <a:ext cx="24708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227a2dc649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2620" y="1547778"/>
            <a:ext cx="7178700" cy="426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2613" y="5891409"/>
            <a:ext cx="7178700" cy="1647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2613" y="2299346"/>
            <a:ext cx="7178700" cy="40818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2613" y="6552657"/>
            <a:ext cx="7178700" cy="2703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2613" y="4471058"/>
            <a:ext cx="7178700" cy="1749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2613" y="2395696"/>
            <a:ext cx="7178700" cy="7101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2613" y="2395696"/>
            <a:ext cx="3369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071392" y="2395696"/>
            <a:ext cx="3369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2613" y="925091"/>
            <a:ext cx="71787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2613" y="1154948"/>
            <a:ext cx="2365800" cy="15711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2613" y="2888617"/>
            <a:ext cx="2365800" cy="660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3045" y="935745"/>
            <a:ext cx="5364900" cy="85035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52000" y="-260"/>
            <a:ext cx="3852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3689" y="2563450"/>
            <a:ext cx="3408300" cy="3081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3689" y="5826865"/>
            <a:ext cx="3408300" cy="2567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61626" y="1505164"/>
            <a:ext cx="3232800" cy="768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2613" y="8794266"/>
            <a:ext cx="5054100" cy="1257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138212" y="9693616"/>
            <a:ext cx="4623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2613" y="925091"/>
            <a:ext cx="7178700" cy="1190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2613" y="2395696"/>
            <a:ext cx="7178700" cy="7101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138212" y="9693616"/>
            <a:ext cx="462300" cy="8181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first10em.com/cognitive-error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researchgate.net/publication/335074492_Framing_of_clinical_information_affects_physicians'_diagnostic_accuracy" TargetMode="External"/><Relationship Id="rId4" Type="http://schemas.openxmlformats.org/officeDocument/2006/relationships/hyperlink" Target="https://www.youtube.com/watch?v=Xb1LOEzw9q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orthoinfo.aaos.org/en/diseases--conditions/femur-shaft-fractures-broken-thighbone/#:~:text=Currently%2C%20the%20method%20most%20surgeons,to%20keep%20it%20in%20position." TargetMode="External"/><Relationship Id="rId3" Type="http://schemas.openxmlformats.org/officeDocument/2006/relationships/image" Target="../media/image1.png"/><Relationship Id="rId7" Type="http://schemas.openxmlformats.org/officeDocument/2006/relationships/hyperlink" Target="https://www.youtube.com/watch?v=PZ4mDLVnyBY"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hyperlink" Target="https://litfl.com/trauma-initial-assessment-and-management/" TargetMode="External"/><Relationship Id="rId10" Type="http://schemas.openxmlformats.org/officeDocument/2006/relationships/image" Target="../media/image4.png"/><Relationship Id="rId4" Type="http://schemas.openxmlformats.org/officeDocument/2006/relationships/hyperlink" Target="https://www.youtube.com/watch?v=jcGlaj22HSE"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377750" y="230900"/>
            <a:ext cx="3273000" cy="111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a:t>ED Case of the week 7</a:t>
            </a:r>
            <a:endParaRPr sz="3200"/>
          </a:p>
        </p:txBody>
      </p:sp>
      <p:pic>
        <p:nvPicPr>
          <p:cNvPr id="55" name="Google Shape;55;p13"/>
          <p:cNvPicPr preferRelativeResize="0"/>
          <p:nvPr/>
        </p:nvPicPr>
        <p:blipFill rotWithShape="1">
          <a:blip r:embed="rId3">
            <a:alphaModFix/>
          </a:blip>
          <a:srcRect l="62946" t="31342" r="4782" b="37811"/>
          <a:stretch/>
        </p:blipFill>
        <p:spPr>
          <a:xfrm>
            <a:off x="5888675" y="207097"/>
            <a:ext cx="1466850" cy="1114425"/>
          </a:xfrm>
          <a:prstGeom prst="rect">
            <a:avLst/>
          </a:prstGeom>
          <a:noFill/>
          <a:ln>
            <a:noFill/>
          </a:ln>
        </p:spPr>
      </p:pic>
      <p:sp>
        <p:nvSpPr>
          <p:cNvPr id="56" name="Google Shape;56;p13"/>
          <p:cNvSpPr txBox="1"/>
          <p:nvPr/>
        </p:nvSpPr>
        <p:spPr>
          <a:xfrm>
            <a:off x="148350" y="2324413"/>
            <a:ext cx="7053000" cy="1508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t>The Case:</a:t>
            </a:r>
            <a:endParaRPr sz="1600" b="1"/>
          </a:p>
          <a:p>
            <a:pPr marL="457200" lvl="0" indent="-317500" algn="l" rtl="0">
              <a:spcBef>
                <a:spcPts val="0"/>
              </a:spcBef>
              <a:spcAft>
                <a:spcPts val="0"/>
              </a:spcAft>
              <a:buSzPts val="1400"/>
              <a:buChar char="●"/>
            </a:pPr>
            <a:r>
              <a:rPr lang="en"/>
              <a:t>A 24 year old man was brought to CRH ED in a car by his friends after falling off a 6 foot wall whilst intoxicated</a:t>
            </a:r>
            <a:endParaRPr/>
          </a:p>
          <a:p>
            <a:pPr marL="457200" lvl="0" indent="-317500" algn="l" rtl="0">
              <a:spcBef>
                <a:spcPts val="0"/>
              </a:spcBef>
              <a:spcAft>
                <a:spcPts val="0"/>
              </a:spcAft>
              <a:buSzPts val="1400"/>
              <a:buChar char="●"/>
            </a:pPr>
            <a:r>
              <a:rPr lang="en"/>
              <a:t>He was unable to walk and had an obviously swollen and deformed right thigh</a:t>
            </a:r>
            <a:endParaRPr/>
          </a:p>
          <a:p>
            <a:pPr marL="457200" lvl="0" indent="-317500" algn="l" rtl="0">
              <a:spcBef>
                <a:spcPts val="0"/>
              </a:spcBef>
              <a:spcAft>
                <a:spcPts val="0"/>
              </a:spcAft>
              <a:buSzPts val="1400"/>
              <a:buChar char="●"/>
            </a:pPr>
            <a:r>
              <a:rPr lang="en"/>
              <a:t>He was brought round to a cubicle in a wheelchair, given analgesia, and transferred on to a trolley with assistance</a:t>
            </a:r>
            <a:endParaRPr/>
          </a:p>
        </p:txBody>
      </p:sp>
      <p:sp>
        <p:nvSpPr>
          <p:cNvPr id="57" name="Google Shape;57;p13"/>
          <p:cNvSpPr txBox="1"/>
          <p:nvPr/>
        </p:nvSpPr>
        <p:spPr>
          <a:xfrm>
            <a:off x="148350" y="3879575"/>
            <a:ext cx="7442700" cy="1800900"/>
          </a:xfrm>
          <a:prstGeom prst="rect">
            <a:avLst/>
          </a:prstGeom>
          <a:solidFill>
            <a:srgbClr val="FF9900"/>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t>Initial thoughts:</a:t>
            </a:r>
            <a:endParaRPr b="1"/>
          </a:p>
          <a:p>
            <a:pPr marL="457200" lvl="0" indent="-311150" algn="l" rtl="0">
              <a:spcBef>
                <a:spcPts val="0"/>
              </a:spcBef>
              <a:spcAft>
                <a:spcPts val="0"/>
              </a:spcAft>
              <a:buSzPts val="1300"/>
              <a:buAutoNum type="arabicPeriod"/>
            </a:pPr>
            <a:r>
              <a:rPr lang="en" sz="1300"/>
              <a:t>He’s in the wrong hospital!</a:t>
            </a:r>
            <a:endParaRPr sz="1300"/>
          </a:p>
          <a:p>
            <a:pPr marL="914400" lvl="1" indent="-311150" algn="l" rtl="0">
              <a:spcBef>
                <a:spcPts val="0"/>
              </a:spcBef>
              <a:spcAft>
                <a:spcPts val="0"/>
              </a:spcAft>
              <a:buSzPts val="1300"/>
              <a:buAutoNum type="alphaLcPeriod"/>
            </a:pPr>
            <a:r>
              <a:rPr lang="en" sz="1300"/>
              <a:t>But on a serious note trauma patients will present to CRH and unwell children will present to HRI. A lack of familiarity in assessing these patients in this environment can introduce risk, increase error and lead to suboptimal care</a:t>
            </a:r>
            <a:endParaRPr sz="1300"/>
          </a:p>
          <a:p>
            <a:pPr marL="914400" lvl="1" indent="-311150" algn="l" rtl="0">
              <a:spcBef>
                <a:spcPts val="0"/>
              </a:spcBef>
              <a:spcAft>
                <a:spcPts val="0"/>
              </a:spcAft>
              <a:buSzPts val="1300"/>
              <a:buAutoNum type="alphaLcPeriod"/>
            </a:pPr>
            <a:r>
              <a:rPr lang="en" sz="1300"/>
              <a:t>We may not have access to normal pathways and support i.e. a trauma call</a:t>
            </a:r>
            <a:endParaRPr sz="1300"/>
          </a:p>
          <a:p>
            <a:pPr marL="457200" lvl="0" indent="-311150" algn="l" rtl="0">
              <a:spcBef>
                <a:spcPts val="0"/>
              </a:spcBef>
              <a:spcAft>
                <a:spcPts val="0"/>
              </a:spcAft>
              <a:buSzPts val="1300"/>
              <a:buAutoNum type="arabicPeriod"/>
            </a:pPr>
            <a:r>
              <a:rPr lang="en" sz="1300"/>
              <a:t>A femur fracture in a young male is a high energy injury</a:t>
            </a:r>
            <a:endParaRPr sz="1300"/>
          </a:p>
          <a:p>
            <a:pPr marL="914400" lvl="1" indent="-311150" algn="l" rtl="0">
              <a:spcBef>
                <a:spcPts val="0"/>
              </a:spcBef>
              <a:spcAft>
                <a:spcPts val="0"/>
              </a:spcAft>
              <a:buSzPts val="1300"/>
              <a:buAutoNum type="alphaLcPeriod"/>
            </a:pPr>
            <a:r>
              <a:rPr lang="en" sz="1300"/>
              <a:t>As well as looking at that injury we should be asking - what else has he injured?</a:t>
            </a:r>
            <a:endParaRPr sz="1300"/>
          </a:p>
        </p:txBody>
      </p:sp>
      <p:sp>
        <p:nvSpPr>
          <p:cNvPr id="58" name="Google Shape;58;p13"/>
          <p:cNvSpPr txBox="1"/>
          <p:nvPr/>
        </p:nvSpPr>
        <p:spPr>
          <a:xfrm>
            <a:off x="148350" y="5680475"/>
            <a:ext cx="7442700" cy="2385900"/>
          </a:xfrm>
          <a:prstGeom prst="rect">
            <a:avLst/>
          </a:prstGeom>
          <a:solidFill>
            <a:srgbClr val="D9EAD3"/>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b="1"/>
              <a:t>Cognitive biases</a:t>
            </a:r>
            <a:endParaRPr sz="1300" b="1"/>
          </a:p>
          <a:p>
            <a:pPr marL="457200" lvl="0" indent="-311150" algn="l" rtl="0">
              <a:spcBef>
                <a:spcPts val="0"/>
              </a:spcBef>
              <a:spcAft>
                <a:spcPts val="0"/>
              </a:spcAft>
              <a:buSzPts val="1300"/>
              <a:buChar char="●"/>
            </a:pPr>
            <a:r>
              <a:rPr lang="en" sz="1300"/>
              <a:t>I find cognitive biases fascinating. They are essentially ways our brains trick us and once you are aware of them you will notice them in all aspects of life, not just in medical decision making!</a:t>
            </a:r>
            <a:endParaRPr sz="1300"/>
          </a:p>
          <a:p>
            <a:pPr marL="457200" lvl="0" indent="-311150" algn="l" rtl="0">
              <a:spcBef>
                <a:spcPts val="0"/>
              </a:spcBef>
              <a:spcAft>
                <a:spcPts val="0"/>
              </a:spcAft>
              <a:buSzPts val="1300"/>
              <a:buChar char="●"/>
            </a:pPr>
            <a:r>
              <a:rPr lang="en" sz="1300"/>
              <a:t>One example is </a:t>
            </a:r>
            <a:r>
              <a:rPr lang="en" sz="1300" u="sng">
                <a:solidFill>
                  <a:schemeClr val="hlink"/>
                </a:solidFill>
                <a:hlinkClick r:id="rId4"/>
              </a:rPr>
              <a:t>the framing effect</a:t>
            </a:r>
            <a:r>
              <a:rPr lang="en" sz="1300"/>
              <a:t> which is present everywhere!</a:t>
            </a:r>
            <a:endParaRPr sz="1300"/>
          </a:p>
          <a:p>
            <a:pPr marL="457200" lvl="0" indent="-311150" algn="l" rtl="0">
              <a:spcBef>
                <a:spcPts val="0"/>
              </a:spcBef>
              <a:spcAft>
                <a:spcPts val="0"/>
              </a:spcAft>
              <a:buSzPts val="1300"/>
              <a:buChar char="●"/>
            </a:pPr>
            <a:r>
              <a:rPr lang="en" sz="1300"/>
              <a:t>Years ago I read </a:t>
            </a:r>
            <a:r>
              <a:rPr lang="en" sz="1300" u="sng">
                <a:solidFill>
                  <a:schemeClr val="hlink"/>
                </a:solidFill>
                <a:hlinkClick r:id="rId5"/>
              </a:rPr>
              <a:t>this paper</a:t>
            </a:r>
            <a:r>
              <a:rPr lang="en" sz="1300"/>
              <a:t> in the EMJ and it has stuck with me - it shows how powerful framing can be and how we may be influenced by GP letters / triage information / previous clinic letters / presentation at handovers or in this case… has the patient been pre alerted as a trauma to HRI and been seen in resus by the trauma team? Or driven by friends to CRH and seen in a majors cubicle?</a:t>
            </a:r>
            <a:endParaRPr sz="1300"/>
          </a:p>
          <a:p>
            <a:pPr marL="457200" lvl="0" indent="-311150" algn="l" rtl="0">
              <a:spcBef>
                <a:spcPts val="0"/>
              </a:spcBef>
              <a:spcAft>
                <a:spcPts val="0"/>
              </a:spcAft>
              <a:buSzPts val="1300"/>
              <a:buChar char="●"/>
            </a:pPr>
            <a:r>
              <a:rPr lang="en" sz="1300"/>
              <a:t>We may end up approaching the cases differently even though they are the same</a:t>
            </a:r>
            <a:endParaRPr sz="1300" b="1"/>
          </a:p>
        </p:txBody>
      </p:sp>
      <p:sp>
        <p:nvSpPr>
          <p:cNvPr id="59" name="Google Shape;59;p13"/>
          <p:cNvSpPr txBox="1"/>
          <p:nvPr/>
        </p:nvSpPr>
        <p:spPr>
          <a:xfrm>
            <a:off x="148350" y="9010650"/>
            <a:ext cx="11697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200"/>
          </a:p>
        </p:txBody>
      </p:sp>
      <p:sp>
        <p:nvSpPr>
          <p:cNvPr id="60" name="Google Shape;60;p13"/>
          <p:cNvSpPr txBox="1"/>
          <p:nvPr/>
        </p:nvSpPr>
        <p:spPr>
          <a:xfrm>
            <a:off x="130650" y="1388950"/>
            <a:ext cx="7442700" cy="1021500"/>
          </a:xfrm>
          <a:prstGeom prst="rect">
            <a:avLst/>
          </a:prstGeom>
          <a:solidFill>
            <a:srgbClr val="FFFF00"/>
          </a:solidFill>
          <a:ln>
            <a:noFill/>
          </a:ln>
        </p:spPr>
        <p:txBody>
          <a:bodyPr spcFirstLastPara="1" wrap="square" lIns="91425" tIns="91425" rIns="91425" bIns="91425" anchor="t" anchorCtr="0">
            <a:normAutofit fontScale="92500" lnSpcReduction="20000"/>
          </a:bodyPr>
          <a:lstStyle/>
          <a:p>
            <a:pPr marL="457200" lvl="0" indent="0" algn="ctr" rtl="0">
              <a:spcBef>
                <a:spcPts val="0"/>
              </a:spcBef>
              <a:spcAft>
                <a:spcPts val="0"/>
              </a:spcAft>
              <a:buNone/>
            </a:pPr>
            <a:r>
              <a:rPr lang="en" sz="2616" b="1">
                <a:solidFill>
                  <a:srgbClr val="0000FF"/>
                </a:solidFill>
              </a:rPr>
              <a:t>Learning points</a:t>
            </a:r>
            <a:endParaRPr sz="2616" b="1">
              <a:solidFill>
                <a:srgbClr val="0000FF"/>
              </a:solidFill>
            </a:endParaRPr>
          </a:p>
          <a:p>
            <a:pPr marL="457200" lvl="0" indent="-369570" algn="ctr" rtl="0">
              <a:spcBef>
                <a:spcPts val="0"/>
              </a:spcBef>
              <a:spcAft>
                <a:spcPts val="0"/>
              </a:spcAft>
              <a:buClr>
                <a:srgbClr val="0000FF"/>
              </a:buClr>
              <a:buSzPct val="100000"/>
              <a:buChar char="●"/>
            </a:pPr>
            <a:r>
              <a:rPr lang="en" sz="2400">
                <a:solidFill>
                  <a:srgbClr val="0000FF"/>
                </a:solidFill>
              </a:rPr>
              <a:t>Assessment of trauma patients</a:t>
            </a:r>
            <a:endParaRPr sz="2400">
              <a:solidFill>
                <a:srgbClr val="0000FF"/>
              </a:solidFill>
            </a:endParaRPr>
          </a:p>
          <a:p>
            <a:pPr marL="457200" lvl="0" indent="-369570" algn="ctr" rtl="0">
              <a:spcBef>
                <a:spcPts val="0"/>
              </a:spcBef>
              <a:spcAft>
                <a:spcPts val="0"/>
              </a:spcAft>
              <a:buClr>
                <a:srgbClr val="0000FF"/>
              </a:buClr>
              <a:buSzPct val="100000"/>
              <a:buChar char="●"/>
            </a:pPr>
            <a:r>
              <a:rPr lang="en" sz="2400">
                <a:solidFill>
                  <a:srgbClr val="0000FF"/>
                </a:solidFill>
              </a:rPr>
              <a:t>Femoral fracture management</a:t>
            </a:r>
            <a:endParaRPr sz="2400">
              <a:solidFill>
                <a:srgbClr val="0000FF"/>
              </a:solidFill>
            </a:endParaRPr>
          </a:p>
        </p:txBody>
      </p:sp>
      <p:pic>
        <p:nvPicPr>
          <p:cNvPr id="61" name="Google Shape;61;p13"/>
          <p:cNvPicPr preferRelativeResize="0"/>
          <p:nvPr/>
        </p:nvPicPr>
        <p:blipFill>
          <a:blip r:embed="rId6">
            <a:alphaModFix/>
          </a:blip>
          <a:stretch>
            <a:fillRect/>
          </a:stretch>
        </p:blipFill>
        <p:spPr>
          <a:xfrm>
            <a:off x="130650" y="428420"/>
            <a:ext cx="2345650" cy="671775"/>
          </a:xfrm>
          <a:prstGeom prst="rect">
            <a:avLst/>
          </a:prstGeom>
          <a:noFill/>
          <a:ln>
            <a:noFill/>
          </a:ln>
        </p:spPr>
      </p:pic>
      <p:sp>
        <p:nvSpPr>
          <p:cNvPr id="62" name="Google Shape;62;p13"/>
          <p:cNvSpPr txBox="1"/>
          <p:nvPr/>
        </p:nvSpPr>
        <p:spPr>
          <a:xfrm>
            <a:off x="148350" y="8066375"/>
            <a:ext cx="7442700" cy="708000"/>
          </a:xfrm>
          <a:prstGeom prst="rect">
            <a:avLst/>
          </a:prstGeom>
          <a:solidFill>
            <a:srgbClr val="9FC5E8"/>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700"/>
              <a:t>If interested in cognitive biases </a:t>
            </a:r>
            <a:r>
              <a:rPr lang="en" sz="1700" u="sng">
                <a:solidFill>
                  <a:schemeClr val="hlink"/>
                </a:solidFill>
                <a:hlinkClick r:id="rId7"/>
              </a:rPr>
              <a:t>this is a 4 part series</a:t>
            </a:r>
            <a:r>
              <a:rPr lang="en" sz="1700"/>
              <a:t> digging a bit deeper with many more examples</a:t>
            </a:r>
            <a:endParaRPr sz="1700"/>
          </a:p>
        </p:txBody>
      </p:sp>
      <p:sp>
        <p:nvSpPr>
          <p:cNvPr id="63" name="Google Shape;63;p13"/>
          <p:cNvSpPr txBox="1"/>
          <p:nvPr/>
        </p:nvSpPr>
        <p:spPr>
          <a:xfrm>
            <a:off x="130650" y="8774375"/>
            <a:ext cx="7442700" cy="79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2"/>
                </a:solidFill>
              </a:rPr>
              <a:t>So how do we avoid these pitfalls?</a:t>
            </a:r>
            <a:endParaRPr b="1">
              <a:solidFill>
                <a:schemeClr val="dk2"/>
              </a:solidFill>
            </a:endParaRPr>
          </a:p>
          <a:p>
            <a:pPr marL="0" lvl="0" indent="0" algn="l" rtl="0">
              <a:spcBef>
                <a:spcPts val="0"/>
              </a:spcBef>
              <a:spcAft>
                <a:spcPts val="0"/>
              </a:spcAft>
              <a:buNone/>
            </a:pPr>
            <a:endParaRPr>
              <a:solidFill>
                <a:schemeClr val="dk2"/>
              </a:solidFill>
            </a:endParaRPr>
          </a:p>
          <a:p>
            <a:pPr marL="0" lvl="0" indent="0" algn="l" rtl="0">
              <a:spcBef>
                <a:spcPts val="0"/>
              </a:spcBef>
              <a:spcAft>
                <a:spcPts val="0"/>
              </a:spcAft>
              <a:buNone/>
            </a:pPr>
            <a:r>
              <a:rPr lang="en">
                <a:solidFill>
                  <a:schemeClr val="dk2"/>
                </a:solidFill>
              </a:rPr>
              <a:t>Well the first step is being aware of them, and then we can take actions to mitigate them</a:t>
            </a:r>
            <a:endParaRPr>
              <a:solidFill>
                <a:schemeClr val="dk2"/>
              </a:solidFill>
            </a:endParaRPr>
          </a:p>
        </p:txBody>
      </p:sp>
      <p:sp>
        <p:nvSpPr>
          <p:cNvPr id="64" name="Google Shape;64;p13"/>
          <p:cNvSpPr txBox="1"/>
          <p:nvPr/>
        </p:nvSpPr>
        <p:spPr>
          <a:xfrm>
            <a:off x="148350" y="9572963"/>
            <a:ext cx="7053000" cy="861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t>Back to the Case:</a:t>
            </a:r>
            <a:endParaRPr sz="1600" b="1"/>
          </a:p>
          <a:p>
            <a:pPr marL="457200" lvl="0" indent="-317500" algn="l" rtl="0">
              <a:spcBef>
                <a:spcPts val="0"/>
              </a:spcBef>
              <a:spcAft>
                <a:spcPts val="0"/>
              </a:spcAft>
              <a:buSzPts val="1400"/>
              <a:buChar char="●"/>
            </a:pPr>
            <a:r>
              <a:rPr lang="en"/>
              <a:t>Knowing this is a high risk mechanism with a high energy injury he is moved to resus and a full trauma assessment is performed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ctrTitle" idx="4294967295"/>
          </p:nvPr>
        </p:nvSpPr>
        <p:spPr>
          <a:xfrm>
            <a:off x="2377750" y="207050"/>
            <a:ext cx="3273000" cy="1114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a:t>ED Case of the week 7</a:t>
            </a:r>
            <a:endParaRPr sz="3200"/>
          </a:p>
        </p:txBody>
      </p:sp>
      <p:pic>
        <p:nvPicPr>
          <p:cNvPr id="70" name="Google Shape;70;p14"/>
          <p:cNvPicPr preferRelativeResize="0"/>
          <p:nvPr/>
        </p:nvPicPr>
        <p:blipFill rotWithShape="1">
          <a:blip r:embed="rId3">
            <a:alphaModFix/>
          </a:blip>
          <a:srcRect l="62946" t="31342" r="4782" b="37811"/>
          <a:stretch/>
        </p:blipFill>
        <p:spPr>
          <a:xfrm>
            <a:off x="5888675" y="207097"/>
            <a:ext cx="1466850" cy="1114425"/>
          </a:xfrm>
          <a:prstGeom prst="rect">
            <a:avLst/>
          </a:prstGeom>
          <a:noFill/>
          <a:ln>
            <a:noFill/>
          </a:ln>
        </p:spPr>
      </p:pic>
      <p:sp>
        <p:nvSpPr>
          <p:cNvPr id="71" name="Google Shape;71;p14"/>
          <p:cNvSpPr txBox="1"/>
          <p:nvPr/>
        </p:nvSpPr>
        <p:spPr>
          <a:xfrm>
            <a:off x="170400" y="1482225"/>
            <a:ext cx="7282800" cy="1923900"/>
          </a:xfrm>
          <a:prstGeom prst="rect">
            <a:avLst/>
          </a:prstGeom>
          <a:solidFill>
            <a:srgbClr val="EAD1DC"/>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500" b="1"/>
              <a:t>Trauma assessment</a:t>
            </a:r>
            <a:endParaRPr sz="1500" b="1"/>
          </a:p>
          <a:p>
            <a:pPr marL="45720" lvl="0" indent="-134620" algn="l" rtl="0">
              <a:spcBef>
                <a:spcPts val="0"/>
              </a:spcBef>
              <a:spcAft>
                <a:spcPts val="0"/>
              </a:spcAft>
              <a:buClr>
                <a:schemeClr val="dk1"/>
              </a:buClr>
              <a:buSzPts val="1400"/>
              <a:buChar char="●"/>
            </a:pPr>
            <a:r>
              <a:rPr lang="en">
                <a:solidFill>
                  <a:schemeClr val="dk1"/>
                </a:solidFill>
              </a:rPr>
              <a:t>Avoid distraction / fixation to the ‘obvious’ injury</a:t>
            </a:r>
            <a:endParaRPr>
              <a:solidFill>
                <a:schemeClr val="dk1"/>
              </a:solidFill>
            </a:endParaRPr>
          </a:p>
          <a:p>
            <a:pPr marL="45720" lvl="0" indent="-134620" algn="l" rtl="0">
              <a:spcBef>
                <a:spcPts val="0"/>
              </a:spcBef>
              <a:spcAft>
                <a:spcPts val="0"/>
              </a:spcAft>
              <a:buClr>
                <a:schemeClr val="dk1"/>
              </a:buClr>
              <a:buSzPts val="1400"/>
              <a:buChar char="●"/>
            </a:pPr>
            <a:r>
              <a:rPr lang="en">
                <a:solidFill>
                  <a:schemeClr val="dk1"/>
                </a:solidFill>
              </a:rPr>
              <a:t>As with any trauma, start with a full A-E assessment - </a:t>
            </a:r>
            <a:r>
              <a:rPr lang="en" b="1">
                <a:solidFill>
                  <a:schemeClr val="dk1"/>
                </a:solidFill>
              </a:rPr>
              <a:t>A Primary Survey!</a:t>
            </a:r>
            <a:endParaRPr b="1">
              <a:solidFill>
                <a:schemeClr val="dk1"/>
              </a:solidFill>
            </a:endParaRPr>
          </a:p>
          <a:p>
            <a:pPr marL="45720" lvl="0" indent="-134620" algn="l" rtl="0">
              <a:spcBef>
                <a:spcPts val="0"/>
              </a:spcBef>
              <a:spcAft>
                <a:spcPts val="0"/>
              </a:spcAft>
              <a:buClr>
                <a:schemeClr val="dk1"/>
              </a:buClr>
              <a:buSzPts val="1400"/>
              <a:buChar char="●"/>
            </a:pPr>
            <a:r>
              <a:rPr lang="en">
                <a:solidFill>
                  <a:schemeClr val="dk1"/>
                </a:solidFill>
              </a:rPr>
              <a:t>This should identify immediately life threatening problems before moving on to the </a:t>
            </a:r>
            <a:r>
              <a:rPr lang="en" b="1">
                <a:solidFill>
                  <a:schemeClr val="dk1"/>
                </a:solidFill>
              </a:rPr>
              <a:t>Secondary Survey</a:t>
            </a:r>
            <a:endParaRPr b="1">
              <a:solidFill>
                <a:schemeClr val="dk1"/>
              </a:solidFill>
            </a:endParaRPr>
          </a:p>
          <a:p>
            <a:pPr marL="47625" lvl="0" indent="-136525" algn="l" rtl="0">
              <a:spcBef>
                <a:spcPts val="0"/>
              </a:spcBef>
              <a:spcAft>
                <a:spcPts val="0"/>
              </a:spcAft>
              <a:buClr>
                <a:schemeClr val="dk1"/>
              </a:buClr>
              <a:buSzPts val="1400"/>
              <a:buChar char="●"/>
            </a:pPr>
            <a:r>
              <a:rPr lang="en">
                <a:solidFill>
                  <a:schemeClr val="dk1"/>
                </a:solidFill>
              </a:rPr>
              <a:t>If you haven’t done ATLS these links might serve as a useful introduction to trauma</a:t>
            </a:r>
            <a:endParaRPr>
              <a:solidFill>
                <a:schemeClr val="dk1"/>
              </a:solidFill>
            </a:endParaRPr>
          </a:p>
          <a:p>
            <a:pPr marL="57150" lvl="0" indent="-146050" algn="l" rtl="0">
              <a:spcBef>
                <a:spcPts val="0"/>
              </a:spcBef>
              <a:spcAft>
                <a:spcPts val="0"/>
              </a:spcAft>
              <a:buClr>
                <a:schemeClr val="dk1"/>
              </a:buClr>
              <a:buSzPts val="1400"/>
              <a:buChar char="●"/>
            </a:pPr>
            <a:r>
              <a:rPr lang="en" b="1" u="sng">
                <a:solidFill>
                  <a:schemeClr val="dk1"/>
                </a:solidFill>
                <a:hlinkClick r:id="rId4">
                  <a:extLst>
                    <a:ext uri="{A12FA001-AC4F-418D-AE19-62706E023703}">
                      <ahyp:hlinkClr xmlns:ahyp="http://schemas.microsoft.com/office/drawing/2018/hyperlinkcolor" val="tx"/>
                    </a:ext>
                  </a:extLst>
                </a:hlinkClick>
              </a:rPr>
              <a:t>A great introduction to trauma video</a:t>
            </a:r>
            <a:endParaRPr>
              <a:solidFill>
                <a:schemeClr val="dk1"/>
              </a:solidFill>
            </a:endParaRPr>
          </a:p>
          <a:p>
            <a:pPr marL="45720" lvl="0" indent="-134620" algn="l" rtl="0">
              <a:spcBef>
                <a:spcPts val="0"/>
              </a:spcBef>
              <a:spcAft>
                <a:spcPts val="0"/>
              </a:spcAft>
              <a:buClr>
                <a:schemeClr val="dk1"/>
              </a:buClr>
              <a:buSzPts val="1400"/>
              <a:buChar char="●"/>
            </a:pPr>
            <a:r>
              <a:rPr lang="en" b="1" u="sng">
                <a:solidFill>
                  <a:schemeClr val="dk1"/>
                </a:solidFill>
                <a:hlinkClick r:id="rId5">
                  <a:extLst>
                    <a:ext uri="{A12FA001-AC4F-418D-AE19-62706E023703}">
                      <ahyp:hlinkClr xmlns:ahyp="http://schemas.microsoft.com/office/drawing/2018/hyperlinkcolor" val="tx"/>
                    </a:ext>
                  </a:extLst>
                </a:hlinkClick>
              </a:rPr>
              <a:t>Life in the fast lane - trauma</a:t>
            </a:r>
            <a:endParaRPr sz="1700">
              <a:solidFill>
                <a:schemeClr val="dk1"/>
              </a:solidFill>
            </a:endParaRPr>
          </a:p>
        </p:txBody>
      </p:sp>
      <p:pic>
        <p:nvPicPr>
          <p:cNvPr id="72" name="Google Shape;72;p14"/>
          <p:cNvPicPr preferRelativeResize="0"/>
          <p:nvPr/>
        </p:nvPicPr>
        <p:blipFill>
          <a:blip r:embed="rId6">
            <a:alphaModFix/>
          </a:blip>
          <a:stretch>
            <a:fillRect/>
          </a:stretch>
        </p:blipFill>
        <p:spPr>
          <a:xfrm>
            <a:off x="130650" y="428420"/>
            <a:ext cx="2345650" cy="671775"/>
          </a:xfrm>
          <a:prstGeom prst="rect">
            <a:avLst/>
          </a:prstGeom>
          <a:noFill/>
          <a:ln>
            <a:noFill/>
          </a:ln>
        </p:spPr>
      </p:pic>
      <p:sp>
        <p:nvSpPr>
          <p:cNvPr id="73" name="Google Shape;73;p14"/>
          <p:cNvSpPr txBox="1"/>
          <p:nvPr/>
        </p:nvSpPr>
        <p:spPr>
          <a:xfrm>
            <a:off x="170400" y="5909750"/>
            <a:ext cx="5113500" cy="2626500"/>
          </a:xfrm>
          <a:prstGeom prst="rect">
            <a:avLst/>
          </a:prstGeom>
          <a:solidFill>
            <a:srgbClr val="F3F3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chemeClr val="dk2"/>
                </a:solidFill>
              </a:rPr>
              <a:t>Management</a:t>
            </a:r>
            <a:endParaRPr sz="1600" b="1">
              <a:solidFill>
                <a:schemeClr val="dk2"/>
              </a:solidFill>
            </a:endParaRPr>
          </a:p>
          <a:p>
            <a:pPr marL="457200" lvl="0" indent="-330200" algn="l" rtl="0">
              <a:spcBef>
                <a:spcPts val="0"/>
              </a:spcBef>
              <a:spcAft>
                <a:spcPts val="0"/>
              </a:spcAft>
              <a:buClr>
                <a:schemeClr val="dk2"/>
              </a:buClr>
              <a:buSzPts val="1600"/>
              <a:buChar char="●"/>
            </a:pPr>
            <a:r>
              <a:rPr lang="en" sz="1600">
                <a:solidFill>
                  <a:schemeClr val="dk2"/>
                </a:solidFill>
              </a:rPr>
              <a:t>Femur fractures need to be placed in to traction</a:t>
            </a:r>
            <a:endParaRPr sz="1600">
              <a:solidFill>
                <a:schemeClr val="dk2"/>
              </a:solidFill>
            </a:endParaRPr>
          </a:p>
          <a:p>
            <a:pPr marL="457200" lvl="0" indent="-330200" algn="l" rtl="0">
              <a:spcBef>
                <a:spcPts val="0"/>
              </a:spcBef>
              <a:spcAft>
                <a:spcPts val="0"/>
              </a:spcAft>
              <a:buClr>
                <a:schemeClr val="dk2"/>
              </a:buClr>
              <a:buSzPts val="1600"/>
              <a:buChar char="●"/>
            </a:pPr>
            <a:r>
              <a:rPr lang="en" sz="1600" b="1">
                <a:solidFill>
                  <a:schemeClr val="dk2"/>
                </a:solidFill>
              </a:rPr>
              <a:t>You can lose up to 1.5L of blood in a thigh haematoma</a:t>
            </a:r>
            <a:r>
              <a:rPr lang="en" sz="1600">
                <a:solidFill>
                  <a:schemeClr val="dk2"/>
                </a:solidFill>
              </a:rPr>
              <a:t> - which is why they need to be in resus and have a full A-E assessment!</a:t>
            </a:r>
            <a:endParaRPr sz="1600">
              <a:solidFill>
                <a:schemeClr val="dk2"/>
              </a:solidFill>
            </a:endParaRPr>
          </a:p>
          <a:p>
            <a:pPr marL="457200" lvl="0" indent="-330200" algn="l" rtl="0">
              <a:spcBef>
                <a:spcPts val="0"/>
              </a:spcBef>
              <a:spcAft>
                <a:spcPts val="0"/>
              </a:spcAft>
              <a:buClr>
                <a:schemeClr val="dk2"/>
              </a:buClr>
              <a:buSzPts val="1600"/>
              <a:buChar char="●"/>
            </a:pPr>
            <a:r>
              <a:rPr lang="en" sz="1600" u="sng">
                <a:solidFill>
                  <a:schemeClr val="hlink"/>
                </a:solidFill>
                <a:hlinkClick r:id="rId7"/>
              </a:rPr>
              <a:t>Thomas splint application video</a:t>
            </a:r>
            <a:r>
              <a:rPr lang="en" sz="1600">
                <a:solidFill>
                  <a:schemeClr val="dk2"/>
                </a:solidFill>
              </a:rPr>
              <a:t> - Slightly different to the traction splints we have but demonstrates the concept</a:t>
            </a:r>
            <a:endParaRPr sz="1600">
              <a:solidFill>
                <a:schemeClr val="dk2"/>
              </a:solidFill>
            </a:endParaRPr>
          </a:p>
          <a:p>
            <a:pPr marL="457200" lvl="0" indent="-330200" algn="l" rtl="0">
              <a:spcBef>
                <a:spcPts val="0"/>
              </a:spcBef>
              <a:spcAft>
                <a:spcPts val="0"/>
              </a:spcAft>
              <a:buClr>
                <a:schemeClr val="dk2"/>
              </a:buClr>
              <a:buSzPts val="1600"/>
              <a:buChar char="●"/>
            </a:pPr>
            <a:r>
              <a:rPr lang="en" sz="1600" u="sng">
                <a:solidFill>
                  <a:schemeClr val="hlink"/>
                </a:solidFill>
                <a:hlinkClick r:id="rId8"/>
              </a:rPr>
              <a:t>Next steps</a:t>
            </a:r>
            <a:r>
              <a:rPr lang="en" sz="1600">
                <a:solidFill>
                  <a:schemeClr val="dk2"/>
                </a:solidFill>
              </a:rPr>
              <a:t> - Transferred to HRI for surgery (Intramedullary nailing) during the day</a:t>
            </a:r>
            <a:endParaRPr sz="1600">
              <a:solidFill>
                <a:schemeClr val="dk2"/>
              </a:solidFill>
            </a:endParaRPr>
          </a:p>
        </p:txBody>
      </p:sp>
      <p:sp>
        <p:nvSpPr>
          <p:cNvPr id="74" name="Google Shape;74;p14"/>
          <p:cNvSpPr txBox="1"/>
          <p:nvPr/>
        </p:nvSpPr>
        <p:spPr>
          <a:xfrm>
            <a:off x="170400" y="3406125"/>
            <a:ext cx="5113500" cy="2586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t>Back to the Case:</a:t>
            </a:r>
            <a:endParaRPr sz="1600" b="1"/>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Nil additional found on full primary survey</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Deformed swollen right thigh as first identified</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Closed injury</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Neurovascularly intact limb</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Attempted femoral nerve block for some additional analgesia but unable due to patient position</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OOH so anaesthetics called to provide sedation support and we pulled the leg to length and placed in a traction splint (you need to be trained to put these on!!)</a:t>
            </a:r>
            <a:endParaRPr>
              <a:solidFill>
                <a:schemeClr val="dk1"/>
              </a:solidFill>
              <a:highlight>
                <a:srgbClr val="FFFFFF"/>
              </a:highlight>
            </a:endParaRPr>
          </a:p>
          <a:p>
            <a:pPr marL="457200" lvl="0" indent="-317500" algn="l" rtl="0">
              <a:spcBef>
                <a:spcPts val="0"/>
              </a:spcBef>
              <a:spcAft>
                <a:spcPts val="0"/>
              </a:spcAft>
              <a:buClr>
                <a:schemeClr val="dk1"/>
              </a:buClr>
              <a:buSzPts val="1400"/>
              <a:buChar char="●"/>
            </a:pPr>
            <a:r>
              <a:rPr lang="en">
                <a:solidFill>
                  <a:schemeClr val="dk1"/>
                </a:solidFill>
                <a:highlight>
                  <a:srgbClr val="FFFFFF"/>
                </a:highlight>
              </a:rPr>
              <a:t>Went for Trauma CT prior to theatre - nil else found</a:t>
            </a:r>
            <a:endParaRPr>
              <a:solidFill>
                <a:schemeClr val="dk1"/>
              </a:solidFill>
              <a:highlight>
                <a:srgbClr val="FFFFFF"/>
              </a:highlight>
            </a:endParaRPr>
          </a:p>
        </p:txBody>
      </p:sp>
      <p:sp>
        <p:nvSpPr>
          <p:cNvPr id="75" name="Google Shape;75;p14"/>
          <p:cNvSpPr txBox="1"/>
          <p:nvPr/>
        </p:nvSpPr>
        <p:spPr>
          <a:xfrm>
            <a:off x="153000" y="8536250"/>
            <a:ext cx="5113500" cy="2093700"/>
          </a:xfrm>
          <a:prstGeom prst="rect">
            <a:avLst/>
          </a:prstGeom>
          <a:solidFill>
            <a:srgbClr val="D9EAD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solidFill>
                  <a:schemeClr val="dk2"/>
                </a:solidFill>
              </a:rPr>
              <a:t>Conclusions</a:t>
            </a:r>
            <a:endParaRPr sz="1600" b="1">
              <a:solidFill>
                <a:schemeClr val="dk2"/>
              </a:solidFill>
            </a:endParaRPr>
          </a:p>
          <a:p>
            <a:pPr marL="457200" lvl="0" indent="-330200" algn="l" rtl="0">
              <a:spcBef>
                <a:spcPts val="0"/>
              </a:spcBef>
              <a:spcAft>
                <a:spcPts val="0"/>
              </a:spcAft>
              <a:buClr>
                <a:schemeClr val="dk2"/>
              </a:buClr>
              <a:buSzPts val="1600"/>
              <a:buChar char="●"/>
            </a:pPr>
            <a:r>
              <a:rPr lang="en" sz="1600">
                <a:solidFill>
                  <a:schemeClr val="dk2"/>
                </a:solidFill>
              </a:rPr>
              <a:t>An interesting case of trauma at CRH</a:t>
            </a:r>
            <a:endParaRPr sz="1600">
              <a:solidFill>
                <a:schemeClr val="dk2"/>
              </a:solidFill>
            </a:endParaRPr>
          </a:p>
          <a:p>
            <a:pPr marL="457200" lvl="0" indent="-330200" algn="l" rtl="0">
              <a:spcBef>
                <a:spcPts val="0"/>
              </a:spcBef>
              <a:spcAft>
                <a:spcPts val="0"/>
              </a:spcAft>
              <a:buClr>
                <a:schemeClr val="dk2"/>
              </a:buClr>
              <a:buSzPts val="1600"/>
              <a:buChar char="●"/>
            </a:pPr>
            <a:r>
              <a:rPr lang="en" sz="1600">
                <a:solidFill>
                  <a:schemeClr val="dk2"/>
                </a:solidFill>
              </a:rPr>
              <a:t>Trauma is all about the mechanism - high energy injuries should lead you to ask what else have they injured?</a:t>
            </a:r>
            <a:endParaRPr sz="1600">
              <a:solidFill>
                <a:schemeClr val="dk2"/>
              </a:solidFill>
            </a:endParaRPr>
          </a:p>
          <a:p>
            <a:pPr marL="457200" lvl="0" indent="-330200" algn="l" rtl="0">
              <a:spcBef>
                <a:spcPts val="0"/>
              </a:spcBef>
              <a:spcAft>
                <a:spcPts val="0"/>
              </a:spcAft>
              <a:buClr>
                <a:schemeClr val="dk2"/>
              </a:buClr>
              <a:buSzPts val="1600"/>
              <a:buChar char="●"/>
            </a:pPr>
            <a:r>
              <a:rPr lang="en" sz="1600">
                <a:solidFill>
                  <a:schemeClr val="dk2"/>
                </a:solidFill>
              </a:rPr>
              <a:t>Having an awareness of cognitive biases can avoid us falling in to those traps - useful for every patient we see!</a:t>
            </a:r>
            <a:endParaRPr sz="1600">
              <a:solidFill>
                <a:schemeClr val="dk2"/>
              </a:solidFill>
            </a:endParaRPr>
          </a:p>
        </p:txBody>
      </p:sp>
      <p:pic>
        <p:nvPicPr>
          <p:cNvPr id="76" name="Google Shape;76;p14"/>
          <p:cNvPicPr preferRelativeResize="0"/>
          <p:nvPr/>
        </p:nvPicPr>
        <p:blipFill>
          <a:blip r:embed="rId9">
            <a:alphaModFix/>
          </a:blip>
          <a:stretch>
            <a:fillRect/>
          </a:stretch>
        </p:blipFill>
        <p:spPr>
          <a:xfrm>
            <a:off x="5473500" y="3548547"/>
            <a:ext cx="1882025" cy="4577463"/>
          </a:xfrm>
          <a:prstGeom prst="rect">
            <a:avLst/>
          </a:prstGeom>
          <a:noFill/>
          <a:ln>
            <a:noFill/>
          </a:ln>
        </p:spPr>
      </p:pic>
      <p:pic>
        <p:nvPicPr>
          <p:cNvPr id="77" name="Google Shape;77;p14"/>
          <p:cNvPicPr preferRelativeResize="0"/>
          <p:nvPr/>
        </p:nvPicPr>
        <p:blipFill rotWithShape="1">
          <a:blip r:embed="rId10">
            <a:alphaModFix/>
          </a:blip>
          <a:srcRect l="33065"/>
          <a:stretch/>
        </p:blipFill>
        <p:spPr>
          <a:xfrm>
            <a:off x="5358350" y="8536256"/>
            <a:ext cx="2345651" cy="1971194"/>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677</Words>
  <Application>Microsoft Office PowerPoint</Application>
  <PresentationFormat>Custom</PresentationFormat>
  <Paragraphs>50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Simple Light</vt:lpstr>
      <vt:lpstr>ED Case of the week 7</vt:lpstr>
      <vt:lpstr>ED Case of the week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Jack Long</dc:creator>
  <cp:lastModifiedBy>Jack Long</cp:lastModifiedBy>
  <cp:revision>1</cp:revision>
  <dcterms:modified xsi:type="dcterms:W3CDTF">2024-07-12T09:20:27Z</dcterms:modified>
</cp:coreProperties>
</file>