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10692000" cx="770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368">
          <p15:clr>
            <a:srgbClr val="A4A3A4"/>
          </p15:clr>
        </p15:guide>
        <p15:guide id="2" pos="242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368" orient="horz"/>
        <p:guide pos="2426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93946" y="685800"/>
            <a:ext cx="24708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193946" y="685800"/>
            <a:ext cx="24708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227a2dc649e_0_1:notes"/>
          <p:cNvSpPr/>
          <p:nvPr>
            <p:ph idx="2" type="sldImg"/>
          </p:nvPr>
        </p:nvSpPr>
        <p:spPr>
          <a:xfrm>
            <a:off x="2193946" y="685800"/>
            <a:ext cx="24708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227a2dc649e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62620" y="1547778"/>
            <a:ext cx="71787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62613" y="5891409"/>
            <a:ext cx="7178700" cy="1647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138212" y="9693616"/>
            <a:ext cx="4623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62613" y="2299346"/>
            <a:ext cx="7178700" cy="4081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62613" y="6552657"/>
            <a:ext cx="71787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138212" y="9693616"/>
            <a:ext cx="4623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138212" y="9693616"/>
            <a:ext cx="4623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62613" y="4471058"/>
            <a:ext cx="7178700" cy="1749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138212" y="9693616"/>
            <a:ext cx="4623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62613" y="925091"/>
            <a:ext cx="71787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62613" y="2395696"/>
            <a:ext cx="71787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138212" y="9693616"/>
            <a:ext cx="4623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62613" y="925091"/>
            <a:ext cx="71787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62613" y="2395696"/>
            <a:ext cx="3369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071392" y="2395696"/>
            <a:ext cx="3369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138212" y="9693616"/>
            <a:ext cx="4623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62613" y="925091"/>
            <a:ext cx="71787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138212" y="9693616"/>
            <a:ext cx="4623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62613" y="1154948"/>
            <a:ext cx="2365800" cy="1571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62613" y="2888617"/>
            <a:ext cx="2365800" cy="660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138212" y="9693616"/>
            <a:ext cx="4623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13045" y="935745"/>
            <a:ext cx="5364900" cy="8503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138212" y="9693616"/>
            <a:ext cx="4623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52000" y="-260"/>
            <a:ext cx="3852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3689" y="2563450"/>
            <a:ext cx="34083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3689" y="5826865"/>
            <a:ext cx="34083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161626" y="1505164"/>
            <a:ext cx="32328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138212" y="9693616"/>
            <a:ext cx="4623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62613" y="8794266"/>
            <a:ext cx="5054100" cy="1257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138212" y="9693616"/>
            <a:ext cx="4623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2613" y="925091"/>
            <a:ext cx="71787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2613" y="2395696"/>
            <a:ext cx="71787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138212" y="9693616"/>
            <a:ext cx="4623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hyperlink" Target="https://www.radiologymasterclass.co.uk/gallery/chest/cardiac_disease/pulmonary_oedema" TargetMode="External"/><Relationship Id="rId5" Type="http://schemas.openxmlformats.org/officeDocument/2006/relationships/image" Target="../media/image3.png"/><Relationship Id="rId6" Type="http://schemas.openxmlformats.org/officeDocument/2006/relationships/image" Target="../media/image2.png"/><Relationship Id="rId7" Type="http://schemas.openxmlformats.org/officeDocument/2006/relationships/hyperlink" Target="https://www.youtube.com/watch?v=VzgX9ihnmec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3.png"/><Relationship Id="rId5" Type="http://schemas.openxmlformats.org/officeDocument/2006/relationships/hyperlink" Target="https://www.embeds.co.uk/2021/05/05/niv-non-invasive-ventilation/" TargetMode="External"/><Relationship Id="rId6" Type="http://schemas.openxmlformats.org/officeDocument/2006/relationships/hyperlink" Target="https://www.youtube.com/watch?v=gA1qd0A5gS4" TargetMode="External"/><Relationship Id="rId7" Type="http://schemas.openxmlformats.org/officeDocument/2006/relationships/hyperlink" Target="https://www.rcemlearning.co.uk/reference/cardiogenic-pulmonary-oedema/#1568640977799-f95c4ee3-2da0" TargetMode="External"/><Relationship Id="rId8" Type="http://schemas.openxmlformats.org/officeDocument/2006/relationships/hyperlink" Target="https://www.ncbi.nlm.nih.gov/books/NBK544260/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2377750" y="230900"/>
            <a:ext cx="3273000" cy="1114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/>
              <a:t>ED Case of the week 10</a:t>
            </a:r>
            <a:endParaRPr sz="3200"/>
          </a:p>
        </p:txBody>
      </p:sp>
      <p:pic>
        <p:nvPicPr>
          <p:cNvPr id="55" name="Google Shape;55;p13"/>
          <p:cNvPicPr preferRelativeResize="0"/>
          <p:nvPr/>
        </p:nvPicPr>
        <p:blipFill rotWithShape="1">
          <a:blip r:embed="rId3">
            <a:alphaModFix/>
          </a:blip>
          <a:srcRect b="37811" l="62946" r="4782" t="31342"/>
          <a:stretch/>
        </p:blipFill>
        <p:spPr>
          <a:xfrm>
            <a:off x="5888675" y="207097"/>
            <a:ext cx="1466850" cy="1114425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 txBox="1"/>
          <p:nvPr/>
        </p:nvSpPr>
        <p:spPr>
          <a:xfrm>
            <a:off x="148350" y="2324413"/>
            <a:ext cx="7053000" cy="237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/>
              <a:t>The Case:</a:t>
            </a:r>
            <a:endParaRPr b="1" sz="16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A 75F with end stage renal failure on dialysis presented with acute SOB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Previous MI with stents 8 years ago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No chest pain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Had dialysis 2 days ago, completed full session, next due the following day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No fever, no cough, no infective symptoms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No history of VTE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Chest - bibasal crackles, bilateral wheeze, requiring 40% O2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HR 100 SR, BP 200/90, ECG - old LBBB, no new changes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VBG: pH 7.20, pCO2 7.0, pO2 10, bicarb 18, Lactate 1.9, BE -9.0</a:t>
            </a:r>
            <a:endParaRPr/>
          </a:p>
        </p:txBody>
      </p:sp>
      <p:sp>
        <p:nvSpPr>
          <p:cNvPr id="57" name="Google Shape;57;p13"/>
          <p:cNvSpPr txBox="1"/>
          <p:nvPr/>
        </p:nvSpPr>
        <p:spPr>
          <a:xfrm>
            <a:off x="87725" y="4764325"/>
            <a:ext cx="2431500" cy="8313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Initial thoughts:</a:t>
            </a:r>
            <a:endParaRPr b="1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Pulmonary oedema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??Precipitatinng MI</a:t>
            </a:r>
            <a:endParaRPr/>
          </a:p>
        </p:txBody>
      </p:sp>
      <p:sp>
        <p:nvSpPr>
          <p:cNvPr id="58" name="Google Shape;58;p13"/>
          <p:cNvSpPr txBox="1"/>
          <p:nvPr/>
        </p:nvSpPr>
        <p:spPr>
          <a:xfrm>
            <a:off x="130650" y="9014550"/>
            <a:ext cx="7442700" cy="1585500"/>
          </a:xfrm>
          <a:prstGeom prst="rect">
            <a:avLst/>
          </a:prstGeom>
          <a:solidFill>
            <a:srgbClr val="B6D7A8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/>
              <a:t>Initial management:</a:t>
            </a:r>
            <a:endParaRPr b="1" sz="1300"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 sz="1300"/>
              <a:t>Oxygen - sats 88-92% as retaining</a:t>
            </a:r>
            <a:endParaRPr sz="1300"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 sz="1300"/>
              <a:t>Optimise position - sit up rather than supine / slumped</a:t>
            </a:r>
            <a:endParaRPr sz="1300"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 sz="1300"/>
              <a:t>Nebulisers for wheeze (was probably cardiac wheeze and so did not help)</a:t>
            </a:r>
            <a:endParaRPr sz="1300"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 sz="1300"/>
              <a:t>Furosemide - can still use in dialysis patients, this lady still passed some urine normally</a:t>
            </a:r>
            <a:endParaRPr sz="1300"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 sz="1300"/>
              <a:t>Catheterise to monitor output</a:t>
            </a:r>
            <a:endParaRPr sz="1300"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 sz="1300"/>
              <a:t>Plan to review and repeat gas following initial treatment</a:t>
            </a:r>
            <a:endParaRPr sz="1300"/>
          </a:p>
        </p:txBody>
      </p:sp>
      <p:sp>
        <p:nvSpPr>
          <p:cNvPr id="59" name="Google Shape;59;p13"/>
          <p:cNvSpPr txBox="1"/>
          <p:nvPr/>
        </p:nvSpPr>
        <p:spPr>
          <a:xfrm>
            <a:off x="87725" y="5619275"/>
            <a:ext cx="2431500" cy="2770500"/>
          </a:xfrm>
          <a:prstGeom prst="rect">
            <a:avLst/>
          </a:prstGeom>
          <a:solidFill>
            <a:srgbClr val="F4CCCC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dk1"/>
                </a:solidFill>
              </a:rPr>
              <a:t>CXR Changes in Pulmonary oedema</a:t>
            </a:r>
            <a:endParaRPr b="1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dk1"/>
                </a:solidFill>
              </a:rPr>
              <a:t>A</a:t>
            </a:r>
            <a:r>
              <a:rPr lang="en">
                <a:solidFill>
                  <a:schemeClr val="dk1"/>
                </a:solidFill>
              </a:rPr>
              <a:t> - Alveolar oedema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dk1"/>
                </a:solidFill>
              </a:rPr>
              <a:t>B</a:t>
            </a:r>
            <a:r>
              <a:rPr lang="en">
                <a:solidFill>
                  <a:schemeClr val="dk1"/>
                </a:solidFill>
              </a:rPr>
              <a:t> - ‘Batwing’ appearance, Kerley B lines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dk1"/>
                </a:solidFill>
              </a:rPr>
              <a:t>C</a:t>
            </a:r>
            <a:r>
              <a:rPr lang="en">
                <a:solidFill>
                  <a:schemeClr val="dk1"/>
                </a:solidFill>
              </a:rPr>
              <a:t> - Cardiomegaly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dk1"/>
                </a:solidFill>
              </a:rPr>
              <a:t>D</a:t>
            </a:r>
            <a:r>
              <a:rPr lang="en">
                <a:solidFill>
                  <a:schemeClr val="dk1"/>
                </a:solidFill>
              </a:rPr>
              <a:t> - Diversion to upper lobes, diffuse interstitial thickening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dk1"/>
                </a:solidFill>
              </a:rPr>
              <a:t>E</a:t>
            </a:r>
            <a:r>
              <a:rPr lang="en">
                <a:solidFill>
                  <a:schemeClr val="dk1"/>
                </a:solidFill>
              </a:rPr>
              <a:t> - Effusions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4"/>
              </a:rPr>
              <a:t>Radiology masterclass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130650" y="1388950"/>
            <a:ext cx="7442700" cy="10215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0" lvl="0" marL="45720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616">
                <a:solidFill>
                  <a:srgbClr val="0000FF"/>
                </a:solidFill>
              </a:rPr>
              <a:t>Learning points</a:t>
            </a:r>
            <a:endParaRPr b="1" sz="2616">
              <a:solidFill>
                <a:srgbClr val="0000FF"/>
              </a:solidFill>
            </a:endParaRPr>
          </a:p>
          <a:p>
            <a:pPr indent="-369570" lvl="0" marL="457200" rtl="0" algn="ctr"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ct val="100000"/>
              <a:buChar char="●"/>
            </a:pPr>
            <a:r>
              <a:rPr lang="en" sz="2400">
                <a:solidFill>
                  <a:srgbClr val="0000FF"/>
                </a:solidFill>
              </a:rPr>
              <a:t>Management of pulmonary oedema</a:t>
            </a:r>
            <a:endParaRPr sz="2400">
              <a:solidFill>
                <a:srgbClr val="0000FF"/>
              </a:solidFill>
            </a:endParaRPr>
          </a:p>
          <a:p>
            <a:pPr indent="-369570" lvl="0" marL="457200" rtl="0" algn="ctr"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ct val="100000"/>
              <a:buChar char="●"/>
            </a:pPr>
            <a:r>
              <a:rPr lang="en" sz="2400">
                <a:solidFill>
                  <a:srgbClr val="0000FF"/>
                </a:solidFill>
              </a:rPr>
              <a:t>Discuss the role of NIV in these patients</a:t>
            </a:r>
            <a:endParaRPr sz="2400">
              <a:solidFill>
                <a:srgbClr val="0000FF"/>
              </a:solidFill>
            </a:endParaRPr>
          </a:p>
        </p:txBody>
      </p:sp>
      <p:pic>
        <p:nvPicPr>
          <p:cNvPr id="61" name="Google Shape;61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30650" y="428420"/>
            <a:ext cx="2345650" cy="671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p13"/>
          <p:cNvPicPr preferRelativeResize="0"/>
          <p:nvPr/>
        </p:nvPicPr>
        <p:blipFill rotWithShape="1">
          <a:blip r:embed="rId6">
            <a:alphaModFix/>
          </a:blip>
          <a:srcRect b="7407" l="0" r="0" t="0"/>
          <a:stretch/>
        </p:blipFill>
        <p:spPr>
          <a:xfrm>
            <a:off x="2594915" y="4787975"/>
            <a:ext cx="5038635" cy="4133325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3"/>
          <p:cNvSpPr txBox="1"/>
          <p:nvPr/>
        </p:nvSpPr>
        <p:spPr>
          <a:xfrm>
            <a:off x="35375" y="8453013"/>
            <a:ext cx="2536200" cy="498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 u="sng">
                <a:solidFill>
                  <a:schemeClr val="hlink"/>
                </a:solidFill>
                <a:hlinkClick r:id="rId7"/>
              </a:rPr>
              <a:t>Ultrasound appearances</a:t>
            </a:r>
            <a:endParaRPr b="1" sz="15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4"/>
          <p:cNvSpPr txBox="1"/>
          <p:nvPr>
            <p:ph idx="4294967295" type="ctrTitle"/>
          </p:nvPr>
        </p:nvSpPr>
        <p:spPr>
          <a:xfrm>
            <a:off x="2377750" y="207050"/>
            <a:ext cx="3273000" cy="111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/>
              <a:t>ED Case of the week 10</a:t>
            </a:r>
            <a:endParaRPr sz="3200"/>
          </a:p>
        </p:txBody>
      </p:sp>
      <p:pic>
        <p:nvPicPr>
          <p:cNvPr id="69" name="Google Shape;69;p14"/>
          <p:cNvPicPr preferRelativeResize="0"/>
          <p:nvPr/>
        </p:nvPicPr>
        <p:blipFill rotWithShape="1">
          <a:blip r:embed="rId3">
            <a:alphaModFix/>
          </a:blip>
          <a:srcRect b="37811" l="62946" r="4782" t="31342"/>
          <a:stretch/>
        </p:blipFill>
        <p:spPr>
          <a:xfrm>
            <a:off x="5888675" y="207097"/>
            <a:ext cx="1466850" cy="1114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70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30650" y="428420"/>
            <a:ext cx="2345650" cy="671775"/>
          </a:xfrm>
          <a:prstGeom prst="rect">
            <a:avLst/>
          </a:prstGeom>
          <a:noFill/>
          <a:ln>
            <a:noFill/>
          </a:ln>
        </p:spPr>
      </p:pic>
      <p:sp>
        <p:nvSpPr>
          <p:cNvPr id="71" name="Google Shape;71;p14"/>
          <p:cNvSpPr txBox="1"/>
          <p:nvPr/>
        </p:nvSpPr>
        <p:spPr>
          <a:xfrm>
            <a:off x="179775" y="3857425"/>
            <a:ext cx="7344600" cy="30552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2"/>
                </a:solidFill>
              </a:rPr>
              <a:t>Non invasive ventilation</a:t>
            </a:r>
            <a:endParaRPr b="1" sz="1600">
              <a:solidFill>
                <a:schemeClr val="dk2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</a:pPr>
            <a:r>
              <a:rPr lang="en">
                <a:solidFill>
                  <a:schemeClr val="dk2"/>
                </a:solidFill>
              </a:rPr>
              <a:t>As outlined in the RCEM learning module, cardiogenic pulmonary oedema can occur from either:</a:t>
            </a:r>
            <a:endParaRPr>
              <a:solidFill>
                <a:schemeClr val="dk2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</a:pPr>
            <a:r>
              <a:rPr lang="en">
                <a:solidFill>
                  <a:schemeClr val="dk2"/>
                </a:solidFill>
              </a:rPr>
              <a:t>Pump failure</a:t>
            </a:r>
            <a:endParaRPr>
              <a:solidFill>
                <a:schemeClr val="dk2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</a:pPr>
            <a:r>
              <a:rPr lang="en">
                <a:solidFill>
                  <a:schemeClr val="dk2"/>
                </a:solidFill>
              </a:rPr>
              <a:t>Diastolic failure - present hypertensive as the left </a:t>
            </a:r>
            <a:r>
              <a:rPr lang="en">
                <a:solidFill>
                  <a:schemeClr val="dk2"/>
                </a:solidFill>
              </a:rPr>
              <a:t>ventricle</a:t>
            </a:r>
            <a:r>
              <a:rPr lang="en">
                <a:solidFill>
                  <a:schemeClr val="dk2"/>
                </a:solidFill>
              </a:rPr>
              <a:t> is unable to relax</a:t>
            </a:r>
            <a:endParaRPr>
              <a:solidFill>
                <a:schemeClr val="dk2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</a:pPr>
            <a:r>
              <a:rPr lang="en">
                <a:solidFill>
                  <a:schemeClr val="dk2"/>
                </a:solidFill>
              </a:rPr>
              <a:t>Our patient was hypertensive with BP 220 systolic prior to starting GTN</a:t>
            </a:r>
            <a:endParaRPr>
              <a:solidFill>
                <a:schemeClr val="dk2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</a:pPr>
            <a:r>
              <a:rPr lang="en">
                <a:solidFill>
                  <a:schemeClr val="dk2"/>
                </a:solidFill>
              </a:rPr>
              <a:t>GTN vasodilates and thus reduces pre-load on the heart, and at higher doses also afterload. It improves coronary perfusion and therefore oxygenation.</a:t>
            </a:r>
            <a:endParaRPr>
              <a:solidFill>
                <a:schemeClr val="dk2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</a:pPr>
            <a:r>
              <a:rPr lang="en">
                <a:solidFill>
                  <a:schemeClr val="dk2"/>
                </a:solidFill>
              </a:rPr>
              <a:t>Non invasive ventilation (CPAP / BiPAP)</a:t>
            </a:r>
            <a:endParaRPr>
              <a:solidFill>
                <a:schemeClr val="dk2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</a:pPr>
            <a:r>
              <a:rPr lang="en">
                <a:solidFill>
                  <a:schemeClr val="dk2"/>
                </a:solidFill>
              </a:rPr>
              <a:t>Positive pressure ventilation increases alveolar recruitment, mitigates the right to left shunt and will also reduce pre-load due to higher intrathoracic pressures.</a:t>
            </a:r>
            <a:endParaRPr>
              <a:solidFill>
                <a:schemeClr val="dk2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</a:pPr>
            <a:r>
              <a:rPr lang="en">
                <a:solidFill>
                  <a:schemeClr val="dk2"/>
                </a:solidFill>
              </a:rPr>
              <a:t>There is a comprehensive NIV guide on EMBeds </a:t>
            </a:r>
            <a:r>
              <a:rPr lang="en" u="sng">
                <a:solidFill>
                  <a:schemeClr val="hlink"/>
                </a:solidFill>
                <a:hlinkClick r:id="rId5"/>
              </a:rPr>
              <a:t>here</a:t>
            </a:r>
            <a:r>
              <a:rPr lang="en">
                <a:solidFill>
                  <a:schemeClr val="dk2"/>
                </a:solidFill>
              </a:rPr>
              <a:t>.</a:t>
            </a:r>
            <a:endParaRPr>
              <a:solidFill>
                <a:schemeClr val="dk2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</a:pPr>
            <a:r>
              <a:rPr lang="en" u="sng">
                <a:solidFill>
                  <a:schemeClr val="hlink"/>
                </a:solidFill>
                <a:hlinkClick r:id="rId6"/>
              </a:rPr>
              <a:t>Video overview</a:t>
            </a:r>
            <a:r>
              <a:rPr lang="en">
                <a:solidFill>
                  <a:schemeClr val="dk2"/>
                </a:solidFill>
              </a:rPr>
              <a:t> of CPAP for pulmonary oedema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72" name="Google Shape;72;p14"/>
          <p:cNvSpPr txBox="1"/>
          <p:nvPr/>
        </p:nvSpPr>
        <p:spPr>
          <a:xfrm>
            <a:off x="208350" y="6943450"/>
            <a:ext cx="7053000" cy="215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/>
              <a:t>Back to our</a:t>
            </a:r>
            <a:r>
              <a:rPr b="1" lang="en" sz="1600"/>
              <a:t> Case:</a:t>
            </a:r>
            <a:endParaRPr b="1" sz="16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GTN was started according to protocol: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50mg in 50ml, start 1ml/hour and titrate according to BP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NIV was started at 12/5 and increased to 20/5 over a 20 minute period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Her breathing improved significantly and her repeat gas had normalised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She was admitted to MAU initially but was transferred to ICU the following day for renal replacement (due dialysis) but was too unstable to transfer for this.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Trop 57 → 14,000. Treated medically for NSTEMI as precipitant of pulmonary oedema</a:t>
            </a:r>
            <a:endParaRPr/>
          </a:p>
        </p:txBody>
      </p:sp>
      <p:sp>
        <p:nvSpPr>
          <p:cNvPr id="73" name="Google Shape;73;p14"/>
          <p:cNvSpPr txBox="1"/>
          <p:nvPr/>
        </p:nvSpPr>
        <p:spPr>
          <a:xfrm>
            <a:off x="208350" y="1471525"/>
            <a:ext cx="3628200" cy="11853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/>
              <a:t>Reviewed again</a:t>
            </a:r>
            <a:endParaRPr b="1" sz="1300"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 sz="1300"/>
              <a:t>No improvement</a:t>
            </a:r>
            <a:endParaRPr sz="1300"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 sz="1300"/>
              <a:t>Repeat gas worse</a:t>
            </a:r>
            <a:endParaRPr sz="1300"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 sz="1300"/>
              <a:t>pH 7.10, pCO2 9</a:t>
            </a:r>
            <a:endParaRPr sz="1300"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 sz="1300"/>
              <a:t>Plan to start on GTN and NIV</a:t>
            </a:r>
            <a:endParaRPr sz="1300"/>
          </a:p>
        </p:txBody>
      </p:sp>
      <p:sp>
        <p:nvSpPr>
          <p:cNvPr id="74" name="Google Shape;74;p14"/>
          <p:cNvSpPr txBox="1"/>
          <p:nvPr/>
        </p:nvSpPr>
        <p:spPr>
          <a:xfrm>
            <a:off x="3896100" y="1471525"/>
            <a:ext cx="3628200" cy="2385900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/>
              <a:t>Pulmonary oedema management</a:t>
            </a:r>
            <a:endParaRPr sz="1300"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 sz="1300"/>
              <a:t>Like with everything, we should target the underlying cause</a:t>
            </a:r>
            <a:endParaRPr sz="1300"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 sz="1300"/>
              <a:t>Medical:</a:t>
            </a:r>
            <a:endParaRPr sz="1300"/>
          </a:p>
          <a:p>
            <a:pPr indent="-311150" lvl="1" marL="914400" rtl="0" algn="l"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sz="1300"/>
              <a:t>Nitrates (GTN)</a:t>
            </a:r>
            <a:endParaRPr sz="1300"/>
          </a:p>
          <a:p>
            <a:pPr indent="-311150" lvl="1" marL="914400" rtl="0" algn="l"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sz="1300"/>
              <a:t>Diuretics (Furosemide)</a:t>
            </a:r>
            <a:endParaRPr sz="1300"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 sz="1300"/>
              <a:t>Ventilation:</a:t>
            </a:r>
            <a:endParaRPr sz="1300"/>
          </a:p>
          <a:p>
            <a:pPr indent="-311150" lvl="1" marL="914400" rtl="0" algn="l"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sz="1300"/>
              <a:t>Appropriate positioning of the pt</a:t>
            </a:r>
            <a:endParaRPr sz="1300"/>
          </a:p>
          <a:p>
            <a:pPr indent="-311150" lvl="1" marL="914400" rtl="0" algn="l"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sz="1300"/>
              <a:t>CPAP / BiPAP</a:t>
            </a:r>
            <a:endParaRPr sz="1300"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 sz="1300"/>
              <a:t>CPAP / NIV should be considered early for cardiogenic pulmonary oedema</a:t>
            </a:r>
            <a:endParaRPr sz="1300"/>
          </a:p>
        </p:txBody>
      </p:sp>
      <p:sp>
        <p:nvSpPr>
          <p:cNvPr id="75" name="Google Shape;75;p14"/>
          <p:cNvSpPr txBox="1"/>
          <p:nvPr/>
        </p:nvSpPr>
        <p:spPr>
          <a:xfrm>
            <a:off x="208350" y="2876275"/>
            <a:ext cx="3628200" cy="54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u="sng">
                <a:solidFill>
                  <a:schemeClr val="hlink"/>
                </a:solidFill>
                <a:hlinkClick r:id="rId7"/>
              </a:rPr>
              <a:t>RCEM Learning - Pulmonary oedema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76" name="Google Shape;76;p14"/>
          <p:cNvSpPr txBox="1"/>
          <p:nvPr/>
        </p:nvSpPr>
        <p:spPr>
          <a:xfrm>
            <a:off x="179775" y="9029150"/>
            <a:ext cx="7344600" cy="1491900"/>
          </a:xfrm>
          <a:prstGeom prst="rect">
            <a:avLst/>
          </a:prstGeom>
          <a:solidFill>
            <a:srgbClr val="EAD1DC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2"/>
                </a:solidFill>
              </a:rPr>
              <a:t>Prognosis</a:t>
            </a:r>
            <a:endParaRPr b="1" sz="1600">
              <a:solidFill>
                <a:schemeClr val="dk2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</a:pPr>
            <a:r>
              <a:rPr lang="en">
                <a:solidFill>
                  <a:schemeClr val="dk2"/>
                </a:solidFill>
              </a:rPr>
              <a:t>Unfortunately poor for this group of patients</a:t>
            </a:r>
            <a:endParaRPr>
              <a:solidFill>
                <a:schemeClr val="dk2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</a:pPr>
            <a:r>
              <a:rPr lang="en" u="sng">
                <a:solidFill>
                  <a:schemeClr val="hlink"/>
                </a:solidFill>
                <a:hlinkClick r:id="rId8"/>
              </a:rPr>
              <a:t>This paper</a:t>
            </a:r>
            <a:r>
              <a:rPr lang="en">
                <a:solidFill>
                  <a:schemeClr val="dk2"/>
                </a:solidFill>
              </a:rPr>
              <a:t> is a great over of cardiogenic pulmonary oedema and quotes a 26% mortality rate for acute presentations, 50% at 1 year and 85% at 6 years</a:t>
            </a:r>
            <a:endParaRPr>
              <a:solidFill>
                <a:schemeClr val="dk2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</a:pPr>
            <a:r>
              <a:rPr lang="en">
                <a:solidFill>
                  <a:schemeClr val="dk2"/>
                </a:solidFill>
              </a:rPr>
              <a:t>Where appropriate we should take the opportunity to discuss escalation plans with these patients and their families</a:t>
            </a:r>
            <a:endParaRPr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