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70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42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93946" y="685800"/>
            <a:ext cx="24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93946" y="685800"/>
            <a:ext cx="24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7a2dc649e_0_1:notes"/>
          <p:cNvSpPr/>
          <p:nvPr>
            <p:ph idx="2" type="sldImg"/>
          </p:nvPr>
        </p:nvSpPr>
        <p:spPr>
          <a:xfrm>
            <a:off x="2193946" y="685800"/>
            <a:ext cx="24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7a2dc64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2620" y="1547778"/>
            <a:ext cx="71787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2613" y="5891409"/>
            <a:ext cx="71787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2613" y="2299346"/>
            <a:ext cx="7178700" cy="40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2613" y="6552657"/>
            <a:ext cx="71787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2613" y="4471058"/>
            <a:ext cx="7178700" cy="17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2613" y="2395696"/>
            <a:ext cx="71787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2613" y="2395696"/>
            <a:ext cx="3369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71392" y="2395696"/>
            <a:ext cx="3369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2613" y="1154948"/>
            <a:ext cx="2365800" cy="15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2613" y="2888617"/>
            <a:ext cx="2365800" cy="6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3045" y="935745"/>
            <a:ext cx="5364900" cy="85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52000" y="-260"/>
            <a:ext cx="3852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3689" y="2563450"/>
            <a:ext cx="34083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3689" y="5826865"/>
            <a:ext cx="34083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61626" y="1505164"/>
            <a:ext cx="32328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2613" y="8794266"/>
            <a:ext cx="5054100" cy="12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2613" y="2395696"/>
            <a:ext cx="71787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www.endocrinology.org/media/xhrhxhxm/emergency-management-of-severe-and-moderately-severely-symptomatic-hyponatraemia-in-adult-patients-2022.pdf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onlinelibrary.wiley.com/doi/full/10.1111/eci.12465" TargetMode="External"/><Relationship Id="rId7" Type="http://schemas.openxmlformats.org/officeDocument/2006/relationships/hyperlink" Target="https://onlinelibrary.wiley.com/cms/asset/7febf78d-09bb-4659-8755-dad999e4e35a/eci12465-fig-0001-m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hyperlink" Target="https://www.embeds.co.uk/2020/01/13/hyponatraemia/" TargetMode="External"/><Relationship Id="rId6" Type="http://schemas.openxmlformats.org/officeDocument/2006/relationships/hyperlink" Target="https://en.wikipedia.org/wiki/Central_pontine_myelinolysis" TargetMode="External"/><Relationship Id="rId7" Type="http://schemas.openxmlformats.org/officeDocument/2006/relationships/hyperlink" Target="https://en.wikipedia.org/wiki/Locked-in_syndrome" TargetMode="External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77750" y="230900"/>
            <a:ext cx="32730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 Case of the week 8</a:t>
            </a:r>
            <a:endParaRPr sz="32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37811" l="62946" r="4782" t="31342"/>
          <a:stretch/>
        </p:blipFill>
        <p:spPr>
          <a:xfrm>
            <a:off x="5888675" y="207097"/>
            <a:ext cx="14668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8350" y="2324413"/>
            <a:ext cx="70530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The Case:</a:t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54M with history of alcohol dependence was found collapsed at home by his Mum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ED - confused, no recollection of events, vomiting ++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- maintaining but vomiting ++, B - Sats 82% on 15L O2, RR 40, Coarse crackles bilaterally, C - CRT 5s peripherally, 3s centrally, HR 95, BP 228/105, GCS 14, Abdomen distended but BS present. Looked very unwell.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Blood gas - pH 7.31, Na+ 102, K+ 4.1, Glucose 12, Lactate 8, Bicarb 17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Working diagnosis: Aspiration pneumonia, hyponatraemia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48350" y="4511375"/>
            <a:ext cx="7442700" cy="985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Initial thoughts: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Super sick!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Potential airway at risk with vomiting, high oxygen requirement, hypertensive (Possibly a clue for cerebral oedema), very very low sodium</a:t>
            </a:r>
            <a:endParaRPr sz="1300"/>
          </a:p>
        </p:txBody>
      </p:sp>
      <p:sp>
        <p:nvSpPr>
          <p:cNvPr id="58" name="Google Shape;58;p13"/>
          <p:cNvSpPr txBox="1"/>
          <p:nvPr/>
        </p:nvSpPr>
        <p:spPr>
          <a:xfrm>
            <a:off x="148350" y="5496575"/>
            <a:ext cx="7442700" cy="1523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Hyponatraemia - low sodium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Normal is &gt;135 mmol/L, Mild 130-135, Mod 125-129, Severe &lt;125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So 102 is very severe!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What are the issues? Why do we worry about low sodium?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Confusion, vomiting, seizures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 severe cases such as this - cerebral oedema which is life threatening</a:t>
            </a:r>
            <a:endParaRPr b="1" sz="1300"/>
          </a:p>
        </p:txBody>
      </p:sp>
      <p:sp>
        <p:nvSpPr>
          <p:cNvPr id="59" name="Google Shape;59;p13"/>
          <p:cNvSpPr txBox="1"/>
          <p:nvPr/>
        </p:nvSpPr>
        <p:spPr>
          <a:xfrm>
            <a:off x="148350" y="8513375"/>
            <a:ext cx="7442700" cy="19239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The emergency bit… when do we need to act in ED?</a:t>
            </a:r>
            <a:endParaRPr b="1" sz="15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Guidelines generally suggest hypertonic saline when there are ‘moderate or severe symptoms’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Society for Endocrinology guidance</a:t>
            </a:r>
            <a:r>
              <a:rPr lang="en">
                <a:solidFill>
                  <a:schemeClr val="dk1"/>
                </a:solidFill>
              </a:rPr>
              <a:t> suggests: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Persistent vomiting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Cardiac arrest (fair enough! Sounds quite severe)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Seizures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Reduced GCS or ‘confusion’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30650" y="1388950"/>
            <a:ext cx="7442700" cy="102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16">
                <a:solidFill>
                  <a:srgbClr val="0000FF"/>
                </a:solidFill>
              </a:rPr>
              <a:t>Learning points</a:t>
            </a:r>
            <a:endParaRPr b="1" sz="2616">
              <a:solidFill>
                <a:srgbClr val="0000FF"/>
              </a:solidFill>
            </a:endParaRPr>
          </a:p>
          <a:p>
            <a:pPr indent="-36957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400">
                <a:solidFill>
                  <a:srgbClr val="0000FF"/>
                </a:solidFill>
              </a:rPr>
              <a:t>Causes of hyponatraemia</a:t>
            </a:r>
            <a:endParaRPr sz="2400">
              <a:solidFill>
                <a:srgbClr val="0000FF"/>
              </a:solidFill>
            </a:endParaRPr>
          </a:p>
          <a:p>
            <a:pPr indent="-36957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400">
                <a:solidFill>
                  <a:srgbClr val="0000FF"/>
                </a:solidFill>
              </a:rPr>
              <a:t>Correction guidelines and targets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650" y="428420"/>
            <a:ext cx="2345650" cy="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48350" y="7020275"/>
            <a:ext cx="7442700" cy="14931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Causes? Well, a lot…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Most of the time it will be medications, failures (heart / liver / renal) or dehydration.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This article</a:t>
            </a:r>
            <a:r>
              <a:rPr lang="en" sz="1700"/>
              <a:t> covers everything hyponatraemia and has an excellent </a:t>
            </a:r>
            <a:r>
              <a:rPr lang="en" sz="1700" u="sng">
                <a:solidFill>
                  <a:schemeClr val="hlink"/>
                </a:solidFill>
                <a:hlinkClick r:id="rId7"/>
              </a:rPr>
              <a:t>flow chart diagram</a:t>
            </a:r>
            <a:r>
              <a:rPr lang="en" sz="1700"/>
              <a:t>… but it’s a bit MAU rather than Emergency Medicine.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4294967295" type="ctrTitle"/>
          </p:nvPr>
        </p:nvSpPr>
        <p:spPr>
          <a:xfrm>
            <a:off x="2377750" y="207050"/>
            <a:ext cx="32730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 Case of the week 8</a:t>
            </a:r>
            <a:endParaRPr sz="3200"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37811" l="62946" r="4782" t="31342"/>
          <a:stretch/>
        </p:blipFill>
        <p:spPr>
          <a:xfrm>
            <a:off x="5888675" y="207097"/>
            <a:ext cx="14668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50" y="428420"/>
            <a:ext cx="2345650" cy="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53000" y="4032750"/>
            <a:ext cx="7344600" cy="1839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Management of severe hyponatraemia</a:t>
            </a:r>
            <a:endParaRPr b="1" sz="16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Severe hyponatraemia, as well as addressing </a:t>
            </a:r>
            <a:r>
              <a:rPr lang="en" sz="1300">
                <a:solidFill>
                  <a:schemeClr val="dk2"/>
                </a:solidFill>
              </a:rPr>
              <a:t>underlying</a:t>
            </a:r>
            <a:r>
              <a:rPr lang="en" sz="1300">
                <a:solidFill>
                  <a:schemeClr val="dk2"/>
                </a:solidFill>
              </a:rPr>
              <a:t> causes, is treated with hypertonic saline (either 2.7% or 3%, whichever is stocked)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Guidelines for replacement all suggest very similar regimes, CHFT uses the Society of Endocrinology guideline (below). Found on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EMBeds</a:t>
            </a:r>
            <a:r>
              <a:rPr lang="en" sz="1300">
                <a:solidFill>
                  <a:schemeClr val="dk2"/>
                </a:solidFill>
              </a:rPr>
              <a:t>.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It’s a difficult balance between replacing the sodium to stop seizures / cerebral oedema but not too quickly that it causes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Central Pontine Myelinolysis</a:t>
            </a:r>
            <a:r>
              <a:rPr lang="en" sz="1300">
                <a:solidFill>
                  <a:schemeClr val="dk2"/>
                </a:solidFill>
              </a:rPr>
              <a:t> which can lead to </a:t>
            </a:r>
            <a:r>
              <a:rPr lang="en" sz="1300" u="sng">
                <a:solidFill>
                  <a:schemeClr val="hlink"/>
                </a:solidFill>
                <a:hlinkClick r:id="rId7"/>
              </a:rPr>
              <a:t>Locked-in syndrome</a:t>
            </a:r>
            <a:r>
              <a:rPr lang="en" sz="1300">
                <a:solidFill>
                  <a:schemeClr val="dk2"/>
                </a:solidFill>
              </a:rPr>
              <a:t>. Evidence is mostly aimed at stable patients 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70400" y="1458000"/>
            <a:ext cx="51135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Back to t</a:t>
            </a:r>
            <a:r>
              <a:rPr b="1" lang="en" sz="1600"/>
              <a:t>he Case:</a:t>
            </a:r>
            <a:endParaRPr b="1"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Started on airvo, given Abx, given </a:t>
            </a:r>
            <a:r>
              <a:rPr b="1" lang="en" sz="1300">
                <a:solidFill>
                  <a:schemeClr val="dk1"/>
                </a:solidFill>
              </a:rPr>
              <a:t>hypertonic saline</a:t>
            </a:r>
            <a:r>
              <a:rPr lang="en" sz="1300">
                <a:solidFill>
                  <a:schemeClr val="dk1"/>
                </a:solidFill>
              </a:rPr>
              <a:t>, Catheter and NG tube inserted, surgical and critical care reviews planned.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Then had PEA arrest for 10 mins before ROSC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Intubated and taken to ICU after ROSC and stabilisation in ED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CT Head / Thorax / Abdomen / Pelvis: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Bilateral pneumonia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Brain parenchymal swelling with impending herniation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Remains an inpatient in ICU currently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0750" y="1457997"/>
            <a:ext cx="1616300" cy="19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5331350" y="3423750"/>
            <a:ext cx="22551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Cerebral</a:t>
            </a:r>
            <a:r>
              <a:rPr lang="en" sz="1500">
                <a:solidFill>
                  <a:schemeClr val="dk2"/>
                </a:solidFill>
              </a:rPr>
              <a:t> oedema - note squashed ventricles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0650" y="6335450"/>
            <a:ext cx="3721350" cy="404977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539100" y="5872350"/>
            <a:ext cx="4047600" cy="134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Targets</a:t>
            </a:r>
            <a:endParaRPr b="1" sz="16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An initial rise of 5mmol/L (then stop hypertonic saline)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No more than 10mmol/L in the first 24 hours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Or 8mmol/L / 24 hours after this</a:t>
            </a:r>
            <a:endParaRPr sz="1300"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" sz="1300">
                <a:solidFill>
                  <a:schemeClr val="lt1"/>
                </a:solidFill>
              </a:rPr>
              <a:t>Sodium needs to be re checked regularly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955750" y="7218475"/>
            <a:ext cx="3630900" cy="1965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And if we over shoot it? Options are:</a:t>
            </a:r>
            <a:endParaRPr b="1" sz="16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Hypotonic solutions e.g. Glucose 10ml/Kg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NG Water if absorbed (so not this case)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Desmopressin 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Diuretics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(Guided by clinicians with experience in managing these complicated patients)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955550" y="9184075"/>
            <a:ext cx="3630900" cy="1424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Key takeaway points</a:t>
            </a:r>
            <a:endParaRPr b="1" sz="16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Indications for hypertonic saline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Correction targets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What to do if over corrected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These patients should be managed in a critical care environment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