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70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42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93946" y="685800"/>
            <a:ext cx="24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93946" y="685800"/>
            <a:ext cx="24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7a2dc649e_0_1:notes"/>
          <p:cNvSpPr/>
          <p:nvPr>
            <p:ph idx="2" type="sldImg"/>
          </p:nvPr>
        </p:nvSpPr>
        <p:spPr>
          <a:xfrm>
            <a:off x="2193946" y="685800"/>
            <a:ext cx="2470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7a2dc64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2620" y="1547778"/>
            <a:ext cx="71787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2613" y="5891409"/>
            <a:ext cx="71787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2613" y="2299346"/>
            <a:ext cx="7178700" cy="40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2613" y="6552657"/>
            <a:ext cx="71787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2613" y="4471058"/>
            <a:ext cx="7178700" cy="17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2613" y="2395696"/>
            <a:ext cx="71787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2613" y="2395696"/>
            <a:ext cx="3369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71392" y="2395696"/>
            <a:ext cx="3369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2613" y="1154948"/>
            <a:ext cx="2365800" cy="157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2613" y="2888617"/>
            <a:ext cx="2365800" cy="6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3045" y="935745"/>
            <a:ext cx="5364900" cy="85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52000" y="-260"/>
            <a:ext cx="3852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3689" y="2563450"/>
            <a:ext cx="34083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3689" y="5826865"/>
            <a:ext cx="34083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61626" y="1505164"/>
            <a:ext cx="32328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2613" y="8794266"/>
            <a:ext cx="5054100" cy="12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2613" y="2395696"/>
            <a:ext cx="71787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radiopaedia.org/articles/tension-pneumothorax?lang=gb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www.ncbi.nlm.nih.gov/pmc/articles/PMC6788035/#:~:text=To%20reduce%20the%20risk%20of,10%2Dyear%2Dold%20children." TargetMode="External"/><Relationship Id="rId6" Type="http://schemas.openxmlformats.org/officeDocument/2006/relationships/hyperlink" Target="https://www.resus.org.uk/library/2021-resuscitation-guidelines/special-circumstances-guidelines" TargetMode="External"/><Relationship Id="rId7" Type="http://schemas.openxmlformats.org/officeDocument/2006/relationships/hyperlink" Target="https://www.youtube.com/watch?v=vnDR4Tl6e00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hyperlink" Target="https://www.rcemlearning.co.uk/reference/spontaneous-pneumothorax/" TargetMode="External"/><Relationship Id="rId10" Type="http://schemas.openxmlformats.org/officeDocument/2006/relationships/hyperlink" Target="https://www.youtube.com/watch?v=gV3-ppY29Ps" TargetMode="External"/><Relationship Id="rId9" Type="http://schemas.openxmlformats.org/officeDocument/2006/relationships/hyperlink" Target="https://www.embeds.co.uk/2023/10/30/pneumothorax-medical-ones/" TargetMode="External"/><Relationship Id="rId5" Type="http://schemas.openxmlformats.org/officeDocument/2006/relationships/hyperlink" Target="https://www.youtube.com/watch?v=h1gSi9BX8KU" TargetMode="External"/><Relationship Id="rId6" Type="http://schemas.openxmlformats.org/officeDocument/2006/relationships/hyperlink" Target="https://www.youtube.com/watch?v=Clw5H_t_u00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i0.wp.com/www.embeds.co.uk/wp-content/uploads/2021/04/BTS-spont-pneumo-2023.png?resize=767%2C1024&amp;ssl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77750" y="230900"/>
            <a:ext cx="32730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 Case of the week 9</a:t>
            </a:r>
            <a:endParaRPr sz="32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37811" l="62946" r="4782" t="31342"/>
          <a:stretch/>
        </p:blipFill>
        <p:spPr>
          <a:xfrm>
            <a:off x="5888675" y="207097"/>
            <a:ext cx="14668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8350" y="2324413"/>
            <a:ext cx="7053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The Case:</a:t>
            </a:r>
            <a:endParaRPr b="1" sz="1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25M presented to CRH ED with acute onset SOB and chest pain that morning.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Vapes and smokes cannabis regularly. No other PMH.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Sent for CXR which showed a large right sided pneumothorax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history of trauma. No previous episodes.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Stable observations. Not in respiratory distress. No </a:t>
            </a:r>
            <a:r>
              <a:rPr lang="en"/>
              <a:t>oxygen</a:t>
            </a:r>
            <a:r>
              <a:rPr lang="en"/>
              <a:t> requirement.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48350" y="3868500"/>
            <a:ext cx="3823500" cy="939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Initial thoughts:</a:t>
            </a:r>
            <a:endParaRPr b="1" sz="13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Well the diagnosis is easy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Let’s move him to resus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Drain or no drain? And how quickly?</a:t>
            </a:r>
            <a:endParaRPr sz="1200"/>
          </a:p>
        </p:txBody>
      </p:sp>
      <p:sp>
        <p:nvSpPr>
          <p:cNvPr id="58" name="Google Shape;58;p13"/>
          <p:cNvSpPr txBox="1"/>
          <p:nvPr/>
        </p:nvSpPr>
        <p:spPr>
          <a:xfrm>
            <a:off x="148350" y="4807500"/>
            <a:ext cx="3823500" cy="2232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Options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Essentially we have 4 options when faced with a pneumothorax: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Needle thoracocentesis decompression (always followed by a drain)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Seldinger chest drain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Needle aspiration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+/- drain afterwards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Observation only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High flow oxygen and admit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Discharge and follow up CXR</a:t>
            </a:r>
            <a:endParaRPr sz="1200"/>
          </a:p>
        </p:txBody>
      </p:sp>
      <p:sp>
        <p:nvSpPr>
          <p:cNvPr id="59" name="Google Shape;59;p13"/>
          <p:cNvSpPr txBox="1"/>
          <p:nvPr/>
        </p:nvSpPr>
        <p:spPr>
          <a:xfrm>
            <a:off x="150150" y="7330600"/>
            <a:ext cx="7403700" cy="3263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Needle thoracocentesis decompression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We do this for tension pneumothorax. Tension can be: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Radiological tension</a:t>
            </a:r>
            <a:r>
              <a:rPr lang="en" sz="1100">
                <a:solidFill>
                  <a:schemeClr val="dk1"/>
                </a:solidFill>
              </a:rPr>
              <a:t> - Pneumothorax, mediastinal shift, tracheal shift, flattened diaphragm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Clinical tension - Haemodynamic instability (tachhycardic, hypotensive, rising O2 req.)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And how?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Paeds - 2nd intercostal space mid clavicular line: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This study</a:t>
            </a:r>
            <a:r>
              <a:rPr lang="en" sz="1100">
                <a:solidFill>
                  <a:schemeClr val="dk1"/>
                </a:solidFill>
              </a:rPr>
              <a:t> looked at CT chest scans in children and suggested 100% success rated with 22g (blue) in 0-5 year olds, 20g (pink) in 5-10 and 18g (green) in &gt;10.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Adults - 5th intercostal space anterior to the mid axillary line (where we will put our drain)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5th ICS not 2nd ICS as in larger adults some cannulas can not reach the pleural space, or do and then dislodge / kink / block, leading to high failure rates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Thoracostomy is another option in emergency situations where decompression has not </a:t>
            </a:r>
            <a:r>
              <a:rPr lang="en" sz="1100">
                <a:solidFill>
                  <a:schemeClr val="dk1"/>
                </a:solidFill>
              </a:rPr>
              <a:t>achieved</a:t>
            </a:r>
            <a:r>
              <a:rPr lang="en" sz="1100">
                <a:solidFill>
                  <a:schemeClr val="dk1"/>
                </a:solidFill>
              </a:rPr>
              <a:t> adequate result. It is the first step in open drain insertion so is also useful in trauma patients who are intubated and ventilated and subsequently tension.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Thoracostomy is also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recommended in ALS</a:t>
            </a:r>
            <a:r>
              <a:rPr lang="en" sz="1100">
                <a:solidFill>
                  <a:schemeClr val="dk1"/>
                </a:solidFill>
              </a:rPr>
              <a:t> in cardiac arrest when tension is suspected (if you needle decompress an arrested patient you should rapidly follow this with a thoracostomy)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This video</a:t>
            </a:r>
            <a:r>
              <a:rPr lang="en" sz="1100">
                <a:solidFill>
                  <a:schemeClr val="dk1"/>
                </a:solidFill>
              </a:rPr>
              <a:t> discusses the ATLS update from decompressing in the 2nd ICS in adults and demonstrates decompression in 5th ICS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30650" y="1388950"/>
            <a:ext cx="7442700" cy="102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16">
                <a:solidFill>
                  <a:srgbClr val="0000FF"/>
                </a:solidFill>
              </a:rPr>
              <a:t>Learning points</a:t>
            </a:r>
            <a:endParaRPr b="1" sz="2616">
              <a:solidFill>
                <a:srgbClr val="0000FF"/>
              </a:solidFill>
            </a:endParaRPr>
          </a:p>
          <a:p>
            <a:pPr indent="-36957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400">
                <a:solidFill>
                  <a:srgbClr val="0000FF"/>
                </a:solidFill>
              </a:rPr>
              <a:t>BTS guidance on spontaneous pneumothorax</a:t>
            </a:r>
            <a:endParaRPr sz="2400">
              <a:solidFill>
                <a:srgbClr val="0000FF"/>
              </a:solidFill>
            </a:endParaRPr>
          </a:p>
          <a:p>
            <a:pPr indent="-36957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400">
                <a:solidFill>
                  <a:srgbClr val="0000FF"/>
                </a:solidFill>
              </a:rPr>
              <a:t>Decompression / Aspiration / Drain insertion overview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50" y="428420"/>
            <a:ext cx="2345650" cy="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148350" y="6986700"/>
            <a:ext cx="3823500" cy="3849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So let’s go through these options</a:t>
            </a:r>
            <a:endParaRPr b="1" sz="130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8250" y="3832825"/>
            <a:ext cx="3532801" cy="353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4294967295" type="ctrTitle"/>
          </p:nvPr>
        </p:nvSpPr>
        <p:spPr>
          <a:xfrm>
            <a:off x="2377750" y="207050"/>
            <a:ext cx="3273000" cy="11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 Case of the week 9</a:t>
            </a:r>
            <a:endParaRPr sz="3200"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37811" l="62946" r="4782" t="31342"/>
          <a:stretch/>
        </p:blipFill>
        <p:spPr>
          <a:xfrm>
            <a:off x="5888675" y="207097"/>
            <a:ext cx="14668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50" y="428420"/>
            <a:ext cx="2345650" cy="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30650" y="1365750"/>
            <a:ext cx="7344600" cy="232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Seldinger drain insertion</a:t>
            </a:r>
            <a:endParaRPr b="1"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This video</a:t>
            </a:r>
            <a:r>
              <a:rPr lang="en" sz="1300">
                <a:solidFill>
                  <a:schemeClr val="dk2"/>
                </a:solidFill>
              </a:rPr>
              <a:t> demonstrates seldinger technique for drain insertion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This is different to open chest drains utilised in trauma when there is a haemothorax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Seldinger chest drains are smaller and so if there is a haemothorax they are easily clotted by blood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They can be used for both traumatic and spontaneous pneumothoraces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Any patient who has had a tension pneumothorax decompressed via needle or thoracostomy subsequently needs a chest drain </a:t>
            </a:r>
            <a:r>
              <a:rPr lang="en" sz="1300">
                <a:solidFill>
                  <a:schemeClr val="dk2"/>
                </a:solidFill>
              </a:rPr>
              <a:t>insertion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My top tips are to be familiar with all equipment, line it up in order you will need it and take time to properly position your patient - so they are comfortable and you can get to where you need to be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30650" y="3646050"/>
            <a:ext cx="4047600" cy="1414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Needle aspiration</a:t>
            </a:r>
            <a:endParaRPr b="1"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This video</a:t>
            </a:r>
            <a:r>
              <a:rPr lang="en" sz="1300">
                <a:solidFill>
                  <a:schemeClr val="dk2"/>
                </a:solidFill>
              </a:rPr>
              <a:t> demonstrates needle aspiration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Again should be done in the ‘triangle of safety’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Use a 3 way tap, a 50ml syringe and be prepared to aspirate large volumes!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Repeat CXR following to assess response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30650" y="5012625"/>
            <a:ext cx="4047600" cy="2170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Observation</a:t>
            </a:r>
            <a:endParaRPr b="1"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For minimally </a:t>
            </a:r>
            <a:r>
              <a:rPr lang="en" sz="1300">
                <a:solidFill>
                  <a:schemeClr val="dk2"/>
                </a:solidFill>
              </a:rPr>
              <a:t>symptomatic</a:t>
            </a:r>
            <a:r>
              <a:rPr lang="en" sz="1300">
                <a:solidFill>
                  <a:schemeClr val="dk2"/>
                </a:solidFill>
              </a:rPr>
              <a:t> patients observation only may be an option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See algorithm below - secondary pneumothoraces require high flow O2 and admission (higher risk of deterioration requirement intervention)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Primary pneumothoraces could be managed as an OPD with </a:t>
            </a:r>
            <a:r>
              <a:rPr lang="en" sz="1300">
                <a:solidFill>
                  <a:schemeClr val="dk2"/>
                </a:solidFill>
              </a:rPr>
              <a:t>safety</a:t>
            </a:r>
            <a:r>
              <a:rPr lang="en" sz="1300">
                <a:solidFill>
                  <a:schemeClr val="dk2"/>
                </a:solidFill>
              </a:rPr>
              <a:t> netting advice and planned repeat CXR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8250" y="3695250"/>
            <a:ext cx="3297000" cy="20193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30650" y="7183425"/>
            <a:ext cx="4047600" cy="1275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So how do we decide what to do?</a:t>
            </a:r>
            <a:endParaRPr b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Well, thankfully, there is an </a:t>
            </a:r>
            <a:r>
              <a:rPr lang="en" sz="1300" u="sng">
                <a:solidFill>
                  <a:schemeClr val="hlink"/>
                </a:solidFill>
                <a:hlinkClick r:id="rId8"/>
              </a:rPr>
              <a:t>algorithm</a:t>
            </a:r>
            <a:r>
              <a:rPr lang="en" sz="1300">
                <a:solidFill>
                  <a:schemeClr val="dk2"/>
                </a:solidFill>
              </a:rPr>
              <a:t> for that, courtesy of the British Thoracic Society and easily accessible on </a:t>
            </a:r>
            <a:r>
              <a:rPr lang="en" sz="1300" u="sng">
                <a:solidFill>
                  <a:schemeClr val="hlink"/>
                </a:solidFill>
                <a:hlinkClick r:id="rId9"/>
              </a:rPr>
              <a:t>EMBeds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Note ambulatory device is not an option at CHFT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40700" y="8410725"/>
            <a:ext cx="7422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Back to our</a:t>
            </a:r>
            <a:r>
              <a:rPr b="1" lang="en" sz="1600"/>
              <a:t> Case:</a:t>
            </a:r>
            <a:endParaRPr b="1" sz="16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Well following our algorithm: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Symptomatic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No high risk features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Safe to intervene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Patient’s priority was symptom resolution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We could have aspirated but given the size of the pneumothorax we went straight for a seldinger chest drain. Good resolution of pneumothorax on repeat CXR and admitted to MAU when he was monitored and had a repeat CXR at 24 hours.</a:t>
            </a:r>
            <a:endParaRPr sz="1200"/>
          </a:p>
        </p:txBody>
      </p:sp>
      <p:sp>
        <p:nvSpPr>
          <p:cNvPr id="77" name="Google Shape;77;p14"/>
          <p:cNvSpPr txBox="1"/>
          <p:nvPr/>
        </p:nvSpPr>
        <p:spPr>
          <a:xfrm>
            <a:off x="4178250" y="5714550"/>
            <a:ext cx="3375000" cy="2743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Confirming drain position</a:t>
            </a:r>
            <a:endParaRPr b="1"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A CXR can not confirm the position, as it is a 2D representation.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It can show resolution of pneumothorax, and can ensure the most proximal bore in the drain has passed the rib, but a drain that is in the soft tissues of the chest wall may look like it is in the chest.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Confirmation is through improvement in clinical condition and seeing ‘swinging’ on the chest drain - </a:t>
            </a:r>
            <a:r>
              <a:rPr lang="en" sz="1300" u="sng">
                <a:solidFill>
                  <a:schemeClr val="hlink"/>
                </a:solidFill>
                <a:hlinkClick r:id="rId10"/>
              </a:rPr>
              <a:t>An example here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30650" y="10271625"/>
            <a:ext cx="45435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Further learning - </a:t>
            </a:r>
            <a:r>
              <a:rPr lang="en" sz="1200" u="sng">
                <a:solidFill>
                  <a:schemeClr val="hlink"/>
                </a:solidFill>
                <a:hlinkClick r:id="rId11"/>
              </a:rPr>
              <a:t>RCEM Learning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