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692000" cx="770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42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426"/>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93946" y="685800"/>
            <a:ext cx="24708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93946" y="685800"/>
            <a:ext cx="24708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227a2dc649e_0_1:notes"/>
          <p:cNvSpPr/>
          <p:nvPr>
            <p:ph idx="2" type="sldImg"/>
          </p:nvPr>
        </p:nvSpPr>
        <p:spPr>
          <a:xfrm>
            <a:off x="2193946" y="685800"/>
            <a:ext cx="24708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227a2dc649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2620" y="1547778"/>
            <a:ext cx="71787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2613" y="5891409"/>
            <a:ext cx="7178700" cy="1647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2613" y="2299346"/>
            <a:ext cx="7178700" cy="40818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2613" y="6552657"/>
            <a:ext cx="71787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2613" y="4471058"/>
            <a:ext cx="7178700" cy="17496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2613" y="925091"/>
            <a:ext cx="71787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2613" y="2395696"/>
            <a:ext cx="71787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2613" y="925091"/>
            <a:ext cx="71787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2613" y="2395696"/>
            <a:ext cx="3369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071392" y="2395696"/>
            <a:ext cx="3369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2613" y="925091"/>
            <a:ext cx="71787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2613" y="1154948"/>
            <a:ext cx="2365800" cy="15711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2613" y="2888617"/>
            <a:ext cx="2365800" cy="660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3045" y="935745"/>
            <a:ext cx="5364900" cy="85035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52000" y="-260"/>
            <a:ext cx="3852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3689" y="2563450"/>
            <a:ext cx="34083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3689" y="5826865"/>
            <a:ext cx="34083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61626" y="1505164"/>
            <a:ext cx="32328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2613" y="8794266"/>
            <a:ext cx="5054100" cy="12576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138212" y="9693616"/>
            <a:ext cx="4623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2613" y="925091"/>
            <a:ext cx="71787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2613" y="2395696"/>
            <a:ext cx="71787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138212" y="9693616"/>
            <a:ext cx="4623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https://www.gettingitrightfirsttime.co.uk/wp-content/uploads/2022/06/20220607_Paediatric-general-surgery_Pathway-guide_Acute-abdominal-pain-and-appendicectomy.pdf" TargetMode="External"/><Relationship Id="rId5" Type="http://schemas.openxmlformats.org/officeDocument/2006/relationships/image" Target="../media/image2.png"/><Relationship Id="rId6" Type="http://schemas.openxmlformats.org/officeDocument/2006/relationships/hyperlink" Target="https://pmc.ncbi.nlm.nih.gov/articles/PMC9639107/#T2" TargetMode="External"/><Relationship Id="rId7" Type="http://schemas.openxmlformats.org/officeDocument/2006/relationships/hyperlink" Target="https://academic.oup.com/bjs/article/111/Supplement_7/znae175.047/772605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2.png"/><Relationship Id="rId11" Type="http://schemas.openxmlformats.org/officeDocument/2006/relationships/hyperlink" Target="https://www.rcemlearning.co.uk/foamed/abdominal-pain-in-children/" TargetMode="External"/><Relationship Id="rId10" Type="http://schemas.openxmlformats.org/officeDocument/2006/relationships/hyperlink" Target="https://www.youtube.com/watch?v=VO51vgSEXuE" TargetMode="External"/><Relationship Id="rId9" Type="http://schemas.openxmlformats.org/officeDocument/2006/relationships/hyperlink" Target="https://dontforgetthebubbles.com/paediatric-appendicitis/" TargetMode="External"/><Relationship Id="rId5" Type="http://schemas.openxmlformats.org/officeDocument/2006/relationships/hyperlink" Target="https://www.mdcalc.com/calc/617/alvarado-score-acute-appendicitis" TargetMode="External"/><Relationship Id="rId6" Type="http://schemas.openxmlformats.org/officeDocument/2006/relationships/hyperlink" Target="https://www.mdcalc.com/calc/3926/pediatric-appendicitis-score-pas" TargetMode="External"/><Relationship Id="rId7" Type="http://schemas.openxmlformats.org/officeDocument/2006/relationships/hyperlink" Target="https://www.embeds.co.uk/paeds/" TargetMode="External"/><Relationship Id="rId8" Type="http://schemas.openxmlformats.org/officeDocument/2006/relationships/hyperlink" Target="https://publishing.rcseng.ac.uk/doi/10.1308/rcsann.2021.032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377750" y="230900"/>
            <a:ext cx="3273000" cy="11145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sz="3200"/>
              <a:t>ED Case of the week 11</a:t>
            </a:r>
            <a:endParaRPr sz="3200"/>
          </a:p>
        </p:txBody>
      </p:sp>
      <p:pic>
        <p:nvPicPr>
          <p:cNvPr id="55" name="Google Shape;55;p13"/>
          <p:cNvPicPr preferRelativeResize="0"/>
          <p:nvPr/>
        </p:nvPicPr>
        <p:blipFill rotWithShape="1">
          <a:blip r:embed="rId3">
            <a:alphaModFix/>
          </a:blip>
          <a:srcRect b="37811" l="62946" r="4782" t="31342"/>
          <a:stretch/>
        </p:blipFill>
        <p:spPr>
          <a:xfrm>
            <a:off x="5888675" y="207097"/>
            <a:ext cx="1466850" cy="1114425"/>
          </a:xfrm>
          <a:prstGeom prst="rect">
            <a:avLst/>
          </a:prstGeom>
          <a:noFill/>
          <a:ln>
            <a:noFill/>
          </a:ln>
        </p:spPr>
      </p:pic>
      <p:sp>
        <p:nvSpPr>
          <p:cNvPr id="56" name="Google Shape;56;p13"/>
          <p:cNvSpPr txBox="1"/>
          <p:nvPr/>
        </p:nvSpPr>
        <p:spPr>
          <a:xfrm>
            <a:off x="148350" y="2324425"/>
            <a:ext cx="7442700" cy="2801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a:t>The Case:</a:t>
            </a:r>
            <a:endParaRPr b="1" sz="1600"/>
          </a:p>
          <a:p>
            <a:pPr indent="-317500" lvl="0" marL="457200" rtl="0" algn="l">
              <a:spcBef>
                <a:spcPts val="0"/>
              </a:spcBef>
              <a:spcAft>
                <a:spcPts val="0"/>
              </a:spcAft>
              <a:buSzPts val="1400"/>
              <a:buChar char="●"/>
            </a:pPr>
            <a:r>
              <a:rPr lang="en"/>
              <a:t>An 11 year old girl is sent to ED by her GP ?appendicitis</a:t>
            </a:r>
            <a:endParaRPr/>
          </a:p>
          <a:p>
            <a:pPr indent="-317500" lvl="0" marL="457200" rtl="0" algn="l">
              <a:spcBef>
                <a:spcPts val="0"/>
              </a:spcBef>
              <a:spcAft>
                <a:spcPts val="0"/>
              </a:spcAft>
              <a:buSzPts val="1400"/>
              <a:buChar char="●"/>
            </a:pPr>
            <a:r>
              <a:rPr lang="en"/>
              <a:t>She reports 48 hours of central abdominal pain but now has pain in the RIF</a:t>
            </a:r>
            <a:endParaRPr/>
          </a:p>
          <a:p>
            <a:pPr indent="-317500" lvl="0" marL="457200" rtl="0" algn="l">
              <a:spcBef>
                <a:spcPts val="0"/>
              </a:spcBef>
              <a:spcAft>
                <a:spcPts val="0"/>
              </a:spcAft>
              <a:buSzPts val="1400"/>
              <a:buChar char="●"/>
            </a:pPr>
            <a:r>
              <a:rPr lang="en"/>
              <a:t>She is nauseous but has not vomited. 1 x episode ‘diarrhoea’ yesterday.</a:t>
            </a:r>
            <a:endParaRPr/>
          </a:p>
          <a:p>
            <a:pPr indent="-317500" lvl="0" marL="457200" rtl="0" algn="l">
              <a:spcBef>
                <a:spcPts val="0"/>
              </a:spcBef>
              <a:spcAft>
                <a:spcPts val="0"/>
              </a:spcAft>
              <a:buSzPts val="1400"/>
              <a:buChar char="●"/>
            </a:pPr>
            <a:r>
              <a:rPr lang="en"/>
              <a:t>No fever</a:t>
            </a:r>
            <a:endParaRPr/>
          </a:p>
          <a:p>
            <a:pPr indent="-317500" lvl="0" marL="457200" rtl="0" algn="l">
              <a:spcBef>
                <a:spcPts val="0"/>
              </a:spcBef>
              <a:spcAft>
                <a:spcPts val="0"/>
              </a:spcAft>
              <a:buSzPts val="1400"/>
              <a:buChar char="●"/>
            </a:pPr>
            <a:r>
              <a:rPr lang="en"/>
              <a:t>Reports some dysuria which is new</a:t>
            </a:r>
            <a:endParaRPr/>
          </a:p>
          <a:p>
            <a:pPr indent="-317500" lvl="0" marL="457200" rtl="0" algn="l">
              <a:spcBef>
                <a:spcPts val="0"/>
              </a:spcBef>
              <a:spcAft>
                <a:spcPts val="0"/>
              </a:spcAft>
              <a:buSzPts val="1400"/>
              <a:buChar char="●"/>
            </a:pPr>
            <a:r>
              <a:rPr lang="en"/>
              <a:t>Not started periods yet</a:t>
            </a:r>
            <a:endParaRPr/>
          </a:p>
          <a:p>
            <a:pPr indent="-317500" lvl="0" marL="457200" rtl="0" algn="l">
              <a:spcBef>
                <a:spcPts val="0"/>
              </a:spcBef>
              <a:spcAft>
                <a:spcPts val="0"/>
              </a:spcAft>
              <a:buSzPts val="1400"/>
              <a:buChar char="●"/>
            </a:pPr>
            <a:r>
              <a:rPr lang="en"/>
              <a:t>No significant PMH or surgical history. No medications, NKDA.</a:t>
            </a:r>
            <a:endParaRPr/>
          </a:p>
          <a:p>
            <a:pPr indent="-317500" lvl="0" marL="457200" rtl="0" algn="l">
              <a:spcBef>
                <a:spcPts val="0"/>
              </a:spcBef>
              <a:spcAft>
                <a:spcPts val="0"/>
              </a:spcAft>
              <a:buSzPts val="1400"/>
              <a:buChar char="●"/>
            </a:pPr>
            <a:r>
              <a:rPr lang="en"/>
              <a:t>Seen with her Mum. Rest of family well. No social worker involvement.</a:t>
            </a:r>
            <a:endParaRPr/>
          </a:p>
          <a:p>
            <a:pPr indent="-317500" lvl="0" marL="457200" rtl="0" algn="l">
              <a:spcBef>
                <a:spcPts val="0"/>
              </a:spcBef>
              <a:spcAft>
                <a:spcPts val="0"/>
              </a:spcAft>
              <a:buSzPts val="1400"/>
              <a:buChar char="●"/>
            </a:pPr>
            <a:r>
              <a:rPr lang="en"/>
              <a:t>Looks well. PAWS 0. Walked from WR no issue, can hop and jump without difficulty</a:t>
            </a:r>
            <a:endParaRPr/>
          </a:p>
          <a:p>
            <a:pPr indent="-317500" lvl="0" marL="457200" rtl="0" algn="l">
              <a:spcBef>
                <a:spcPts val="0"/>
              </a:spcBef>
              <a:spcAft>
                <a:spcPts val="0"/>
              </a:spcAft>
              <a:buSzPts val="1400"/>
              <a:buChar char="●"/>
            </a:pPr>
            <a:r>
              <a:rPr lang="en"/>
              <a:t>ENT NAD, chest clear</a:t>
            </a:r>
            <a:endParaRPr/>
          </a:p>
          <a:p>
            <a:pPr indent="-317500" lvl="0" marL="457200" rtl="0" algn="l">
              <a:spcBef>
                <a:spcPts val="0"/>
              </a:spcBef>
              <a:spcAft>
                <a:spcPts val="0"/>
              </a:spcAft>
              <a:buSzPts val="1400"/>
              <a:buChar char="●"/>
            </a:pPr>
            <a:r>
              <a:rPr lang="en"/>
              <a:t>Abdomen soft, tender around umbilicus and in RIF but can tolerate deep palpation</a:t>
            </a:r>
            <a:endParaRPr/>
          </a:p>
        </p:txBody>
      </p:sp>
      <p:sp>
        <p:nvSpPr>
          <p:cNvPr id="57" name="Google Shape;57;p13"/>
          <p:cNvSpPr txBox="1"/>
          <p:nvPr/>
        </p:nvSpPr>
        <p:spPr>
          <a:xfrm>
            <a:off x="148350" y="5125825"/>
            <a:ext cx="4917900" cy="831300"/>
          </a:xfrm>
          <a:prstGeom prst="rect">
            <a:avLst/>
          </a:prstGeom>
          <a:solidFill>
            <a:srgbClr val="FF9900"/>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Initial thoughts:</a:t>
            </a:r>
            <a:endParaRPr b="1"/>
          </a:p>
          <a:p>
            <a:pPr indent="-317500" lvl="0" marL="457200" rtl="0" algn="l">
              <a:spcBef>
                <a:spcPts val="0"/>
              </a:spcBef>
              <a:spcAft>
                <a:spcPts val="0"/>
              </a:spcAft>
              <a:buSzPts val="1400"/>
              <a:buChar char="●"/>
            </a:pPr>
            <a:r>
              <a:rPr lang="en"/>
              <a:t>Well it could be appendicitis, but it’s not ‘barn door’</a:t>
            </a:r>
            <a:endParaRPr/>
          </a:p>
          <a:p>
            <a:pPr indent="-317500" lvl="0" marL="457200" rtl="0" algn="l">
              <a:spcBef>
                <a:spcPts val="0"/>
              </a:spcBef>
              <a:spcAft>
                <a:spcPts val="0"/>
              </a:spcAft>
              <a:buSzPts val="1400"/>
              <a:buChar char="●"/>
            </a:pPr>
            <a:r>
              <a:rPr lang="en"/>
              <a:t>What else could it be? And how can we differentiate?</a:t>
            </a:r>
            <a:endParaRPr/>
          </a:p>
        </p:txBody>
      </p:sp>
      <p:sp>
        <p:nvSpPr>
          <p:cNvPr id="58" name="Google Shape;58;p13"/>
          <p:cNvSpPr txBox="1"/>
          <p:nvPr/>
        </p:nvSpPr>
        <p:spPr>
          <a:xfrm>
            <a:off x="148350" y="7865725"/>
            <a:ext cx="2654400" cy="1185300"/>
          </a:xfrm>
          <a:prstGeom prst="rect">
            <a:avLst/>
          </a:prstGeom>
          <a:solidFill>
            <a:srgbClr val="B6D7A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t>Initial investigations:</a:t>
            </a:r>
            <a:endParaRPr b="1" sz="1300"/>
          </a:p>
          <a:p>
            <a:pPr indent="-311150" lvl="0" marL="457200" rtl="0" algn="l">
              <a:spcBef>
                <a:spcPts val="0"/>
              </a:spcBef>
              <a:spcAft>
                <a:spcPts val="0"/>
              </a:spcAft>
              <a:buSzPts val="1300"/>
              <a:buChar char="●"/>
            </a:pPr>
            <a:r>
              <a:rPr lang="en" sz="1300"/>
              <a:t>FBC, CRP</a:t>
            </a:r>
            <a:endParaRPr sz="1300"/>
          </a:p>
          <a:p>
            <a:pPr indent="-311150" lvl="0" marL="457200" rtl="0" algn="l">
              <a:spcBef>
                <a:spcPts val="0"/>
              </a:spcBef>
              <a:spcAft>
                <a:spcPts val="0"/>
              </a:spcAft>
              <a:buSzPts val="1300"/>
              <a:buChar char="●"/>
            </a:pPr>
            <a:r>
              <a:rPr lang="en" sz="1300"/>
              <a:t>Urine dip, PT</a:t>
            </a:r>
            <a:endParaRPr sz="1300"/>
          </a:p>
          <a:p>
            <a:pPr indent="-311150" lvl="0" marL="457200" rtl="0" algn="l">
              <a:spcBef>
                <a:spcPts val="0"/>
              </a:spcBef>
              <a:spcAft>
                <a:spcPts val="0"/>
              </a:spcAft>
              <a:buSzPts val="1300"/>
              <a:buChar char="●"/>
            </a:pPr>
            <a:r>
              <a:rPr lang="en" sz="1300"/>
              <a:t>USS if access</a:t>
            </a:r>
            <a:endParaRPr sz="1300"/>
          </a:p>
          <a:p>
            <a:pPr indent="-311150" lvl="0" marL="457200" rtl="0" algn="l">
              <a:spcBef>
                <a:spcPts val="0"/>
              </a:spcBef>
              <a:spcAft>
                <a:spcPts val="0"/>
              </a:spcAft>
              <a:buSzPts val="1300"/>
              <a:buChar char="●"/>
            </a:pPr>
            <a:r>
              <a:rPr lang="en" sz="1300"/>
              <a:t>Glucose (DKA!)</a:t>
            </a:r>
            <a:endParaRPr sz="1300"/>
          </a:p>
        </p:txBody>
      </p:sp>
      <p:sp>
        <p:nvSpPr>
          <p:cNvPr id="59" name="Google Shape;59;p13"/>
          <p:cNvSpPr txBox="1"/>
          <p:nvPr/>
        </p:nvSpPr>
        <p:spPr>
          <a:xfrm>
            <a:off x="130650" y="5957125"/>
            <a:ext cx="7442700" cy="1908600"/>
          </a:xfrm>
          <a:prstGeom prst="rect">
            <a:avLst/>
          </a:prstGeom>
          <a:solidFill>
            <a:srgbClr val="F4CCCC"/>
          </a:solid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dk1"/>
              </a:buClr>
              <a:buSzPts val="1400"/>
              <a:buChar char="●"/>
            </a:pPr>
            <a:r>
              <a:rPr lang="en">
                <a:solidFill>
                  <a:schemeClr val="dk1"/>
                </a:solidFill>
              </a:rPr>
              <a:t>‘Classical Appendicitis’ presents with central abdominal pain migrating to the RIF, with nausea, vomiting and fever</a:t>
            </a:r>
            <a:endParaRPr>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Unfortunately less than half of patients will present with this, posing a diagnostic challenge and delayed diagnosis (risk of appendiceal perforation)</a:t>
            </a:r>
            <a:endParaRPr>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Similarly overcalling it will lead to ‘unneccessary’ admissions and potentially surgery</a:t>
            </a:r>
            <a:endParaRPr>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Previously the UK has had a negative appendicectomy rate as high as 20% - this has improved in recent years with shifts in practice - </a:t>
            </a:r>
            <a:r>
              <a:rPr lang="en" u="sng">
                <a:solidFill>
                  <a:schemeClr val="hlink"/>
                </a:solidFill>
                <a:hlinkClick r:id="rId4"/>
              </a:rPr>
              <a:t>GIRFT Paediatric Abdominal Pain Pathway</a:t>
            </a:r>
            <a:endParaRPr>
              <a:solidFill>
                <a:schemeClr val="dk1"/>
              </a:solidFill>
            </a:endParaRPr>
          </a:p>
        </p:txBody>
      </p:sp>
      <p:sp>
        <p:nvSpPr>
          <p:cNvPr id="60" name="Google Shape;60;p13"/>
          <p:cNvSpPr txBox="1"/>
          <p:nvPr/>
        </p:nvSpPr>
        <p:spPr>
          <a:xfrm>
            <a:off x="148350" y="1345400"/>
            <a:ext cx="7442700" cy="1021500"/>
          </a:xfrm>
          <a:prstGeom prst="rect">
            <a:avLst/>
          </a:prstGeom>
          <a:solidFill>
            <a:srgbClr val="FFFF00"/>
          </a:solidFill>
          <a:ln>
            <a:noFill/>
          </a:ln>
        </p:spPr>
        <p:txBody>
          <a:bodyPr anchorCtr="0" anchor="t" bIns="91425" lIns="91425" spcFirstLastPara="1" rIns="91425" wrap="square" tIns="91425">
            <a:normAutofit fontScale="92500" lnSpcReduction="20000"/>
          </a:bodyPr>
          <a:lstStyle/>
          <a:p>
            <a:pPr indent="0" lvl="0" marL="457200" rtl="0" algn="ctr">
              <a:spcBef>
                <a:spcPts val="0"/>
              </a:spcBef>
              <a:spcAft>
                <a:spcPts val="0"/>
              </a:spcAft>
              <a:buNone/>
            </a:pPr>
            <a:r>
              <a:rPr b="1" lang="en" sz="2616">
                <a:solidFill>
                  <a:srgbClr val="0000FF"/>
                </a:solidFill>
              </a:rPr>
              <a:t>Learning points</a:t>
            </a:r>
            <a:endParaRPr b="1" sz="2616">
              <a:solidFill>
                <a:srgbClr val="0000FF"/>
              </a:solidFill>
            </a:endParaRPr>
          </a:p>
          <a:p>
            <a:pPr indent="-369570" lvl="0" marL="457200" rtl="0" algn="ctr">
              <a:spcBef>
                <a:spcPts val="0"/>
              </a:spcBef>
              <a:spcAft>
                <a:spcPts val="0"/>
              </a:spcAft>
              <a:buClr>
                <a:srgbClr val="0000FF"/>
              </a:buClr>
              <a:buSzPct val="100000"/>
              <a:buChar char="●"/>
            </a:pPr>
            <a:r>
              <a:rPr lang="en" sz="2400">
                <a:solidFill>
                  <a:srgbClr val="0000FF"/>
                </a:solidFill>
              </a:rPr>
              <a:t>Identifying paediatric appendicitis</a:t>
            </a:r>
            <a:endParaRPr sz="2400">
              <a:solidFill>
                <a:srgbClr val="0000FF"/>
              </a:solidFill>
            </a:endParaRPr>
          </a:p>
          <a:p>
            <a:pPr indent="-369570" lvl="0" marL="457200" rtl="0" algn="ctr">
              <a:spcBef>
                <a:spcPts val="0"/>
              </a:spcBef>
              <a:spcAft>
                <a:spcPts val="0"/>
              </a:spcAft>
              <a:buClr>
                <a:srgbClr val="0000FF"/>
              </a:buClr>
              <a:buSzPct val="100000"/>
              <a:buChar char="●"/>
            </a:pPr>
            <a:r>
              <a:rPr lang="en" sz="2400">
                <a:solidFill>
                  <a:srgbClr val="0000FF"/>
                </a:solidFill>
              </a:rPr>
              <a:t>Risk stratifying these patients</a:t>
            </a:r>
            <a:endParaRPr sz="2400">
              <a:solidFill>
                <a:srgbClr val="0000FF"/>
              </a:solidFill>
            </a:endParaRPr>
          </a:p>
        </p:txBody>
      </p:sp>
      <p:pic>
        <p:nvPicPr>
          <p:cNvPr id="61" name="Google Shape;61;p13"/>
          <p:cNvPicPr preferRelativeResize="0"/>
          <p:nvPr/>
        </p:nvPicPr>
        <p:blipFill>
          <a:blip r:embed="rId5">
            <a:alphaModFix/>
          </a:blip>
          <a:stretch>
            <a:fillRect/>
          </a:stretch>
        </p:blipFill>
        <p:spPr>
          <a:xfrm>
            <a:off x="130650" y="428420"/>
            <a:ext cx="2345650" cy="671775"/>
          </a:xfrm>
          <a:prstGeom prst="rect">
            <a:avLst/>
          </a:prstGeom>
          <a:noFill/>
          <a:ln>
            <a:noFill/>
          </a:ln>
        </p:spPr>
      </p:pic>
      <p:sp>
        <p:nvSpPr>
          <p:cNvPr id="62" name="Google Shape;62;p13"/>
          <p:cNvSpPr txBox="1"/>
          <p:nvPr/>
        </p:nvSpPr>
        <p:spPr>
          <a:xfrm>
            <a:off x="3114600" y="8012750"/>
            <a:ext cx="4589400" cy="2586000"/>
          </a:xfrm>
          <a:prstGeom prst="rect">
            <a:avLst/>
          </a:prstGeom>
          <a:solidFill>
            <a:srgbClr val="9FC5E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t>And how good are bloods at identifying appendicitis?</a:t>
            </a:r>
            <a:endParaRPr b="1" sz="1300"/>
          </a:p>
          <a:p>
            <a:pPr indent="-311150" lvl="0" marL="457200" rtl="0" algn="l">
              <a:spcBef>
                <a:spcPts val="0"/>
              </a:spcBef>
              <a:spcAft>
                <a:spcPts val="0"/>
              </a:spcAft>
              <a:buSzPts val="1300"/>
              <a:buChar char="●"/>
            </a:pPr>
            <a:r>
              <a:rPr lang="en" sz="1300"/>
              <a:t>Well, not great</a:t>
            </a:r>
            <a:endParaRPr sz="1300"/>
          </a:p>
          <a:p>
            <a:pPr indent="-311150" lvl="0" marL="457200" rtl="0" algn="l">
              <a:spcBef>
                <a:spcPts val="0"/>
              </a:spcBef>
              <a:spcAft>
                <a:spcPts val="0"/>
              </a:spcAft>
              <a:buSzPts val="1300"/>
              <a:buChar char="●"/>
            </a:pPr>
            <a:r>
              <a:rPr lang="en" sz="1300" u="sng">
                <a:solidFill>
                  <a:schemeClr val="hlink"/>
                </a:solidFill>
                <a:hlinkClick r:id="rId6"/>
              </a:rPr>
              <a:t>This paper</a:t>
            </a:r>
            <a:r>
              <a:rPr lang="en" sz="1300"/>
              <a:t> does a deep dive on WCC, Neutrophils and CRP as markers of appendicitis. Unsurprisingly if inflammatory markers are raised the chance of appendicitis is higher than if not raised, but critically no combination of results on bloods alone could safely exclude appendicitis. </a:t>
            </a:r>
            <a:endParaRPr sz="1300"/>
          </a:p>
          <a:p>
            <a:pPr indent="-311150" lvl="0" marL="457200" rtl="0" algn="l">
              <a:spcBef>
                <a:spcPts val="0"/>
              </a:spcBef>
              <a:spcAft>
                <a:spcPts val="0"/>
              </a:spcAft>
              <a:buSzPts val="1300"/>
              <a:buChar char="●"/>
            </a:pPr>
            <a:r>
              <a:rPr lang="en" sz="1300"/>
              <a:t>Estimates vary across studies (and vary depending on age of the child, length of history at presentation etc) but up to 20% of children with appendicitis may have normal blood tests</a:t>
            </a:r>
            <a:endParaRPr sz="1300"/>
          </a:p>
        </p:txBody>
      </p:sp>
      <p:sp>
        <p:nvSpPr>
          <p:cNvPr id="63" name="Google Shape;63;p13"/>
          <p:cNvSpPr txBox="1"/>
          <p:nvPr/>
        </p:nvSpPr>
        <p:spPr>
          <a:xfrm>
            <a:off x="62175" y="8951450"/>
            <a:ext cx="3052500" cy="1585500"/>
          </a:xfrm>
          <a:prstGeom prst="rect">
            <a:avLst/>
          </a:prstGeom>
          <a:solidFill>
            <a:srgbClr val="FFF2CC"/>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300"/>
              <a:t>Urine</a:t>
            </a:r>
            <a:r>
              <a:rPr b="1" lang="en" sz="1300"/>
              <a:t>:</a:t>
            </a:r>
            <a:endParaRPr b="1" sz="1300"/>
          </a:p>
          <a:p>
            <a:pPr indent="-311150" lvl="0" marL="457200" rtl="0" algn="l">
              <a:spcBef>
                <a:spcPts val="0"/>
              </a:spcBef>
              <a:spcAft>
                <a:spcPts val="0"/>
              </a:spcAft>
              <a:buSzPts val="1300"/>
              <a:buChar char="●"/>
            </a:pPr>
            <a:r>
              <a:rPr lang="en" sz="1300" u="sng">
                <a:solidFill>
                  <a:schemeClr val="hlink"/>
                </a:solidFill>
                <a:hlinkClick r:id="rId7"/>
              </a:rPr>
              <a:t>This paper</a:t>
            </a:r>
            <a:r>
              <a:rPr lang="en" sz="1300"/>
              <a:t> quotes 40% of children with appendicitis have leukocyte in urine, 5% nitrites.</a:t>
            </a:r>
            <a:endParaRPr sz="1300"/>
          </a:p>
          <a:p>
            <a:pPr indent="-311150" lvl="0" marL="457200" rtl="0" algn="l">
              <a:spcBef>
                <a:spcPts val="0"/>
              </a:spcBef>
              <a:spcAft>
                <a:spcPts val="0"/>
              </a:spcAft>
              <a:buSzPts val="1300"/>
              <a:buChar char="●"/>
            </a:pPr>
            <a:r>
              <a:rPr lang="en" sz="1300"/>
              <a:t>No difference between appendicitis and non appendicitis groups in urinalysis</a:t>
            </a:r>
            <a:endParaRPr sz="1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ph idx="4294967295" type="ctrTitle"/>
          </p:nvPr>
        </p:nvSpPr>
        <p:spPr>
          <a:xfrm>
            <a:off x="2377750" y="207050"/>
            <a:ext cx="3273000" cy="1114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200"/>
              <a:t>ED Case of the week 11</a:t>
            </a:r>
            <a:endParaRPr sz="3200"/>
          </a:p>
        </p:txBody>
      </p:sp>
      <p:pic>
        <p:nvPicPr>
          <p:cNvPr id="69" name="Google Shape;69;p14"/>
          <p:cNvPicPr preferRelativeResize="0"/>
          <p:nvPr/>
        </p:nvPicPr>
        <p:blipFill rotWithShape="1">
          <a:blip r:embed="rId3">
            <a:alphaModFix/>
          </a:blip>
          <a:srcRect b="37811" l="62946" r="4782" t="31342"/>
          <a:stretch/>
        </p:blipFill>
        <p:spPr>
          <a:xfrm>
            <a:off x="5888675" y="207097"/>
            <a:ext cx="1466850" cy="1114425"/>
          </a:xfrm>
          <a:prstGeom prst="rect">
            <a:avLst/>
          </a:prstGeom>
          <a:noFill/>
          <a:ln>
            <a:noFill/>
          </a:ln>
        </p:spPr>
      </p:pic>
      <p:pic>
        <p:nvPicPr>
          <p:cNvPr id="70" name="Google Shape;70;p14"/>
          <p:cNvPicPr preferRelativeResize="0"/>
          <p:nvPr/>
        </p:nvPicPr>
        <p:blipFill>
          <a:blip r:embed="rId4">
            <a:alphaModFix/>
          </a:blip>
          <a:stretch>
            <a:fillRect/>
          </a:stretch>
        </p:blipFill>
        <p:spPr>
          <a:xfrm>
            <a:off x="130650" y="428420"/>
            <a:ext cx="2345650" cy="671775"/>
          </a:xfrm>
          <a:prstGeom prst="rect">
            <a:avLst/>
          </a:prstGeom>
          <a:noFill/>
          <a:ln>
            <a:noFill/>
          </a:ln>
        </p:spPr>
      </p:pic>
      <p:sp>
        <p:nvSpPr>
          <p:cNvPr id="71" name="Google Shape;71;p14"/>
          <p:cNvSpPr txBox="1"/>
          <p:nvPr/>
        </p:nvSpPr>
        <p:spPr>
          <a:xfrm>
            <a:off x="70800" y="2721196"/>
            <a:ext cx="7344600" cy="1956600"/>
          </a:xfrm>
          <a:prstGeom prst="rect">
            <a:avLst/>
          </a:prstGeom>
          <a:solidFill>
            <a:srgbClr val="F3F3F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rPr>
              <a:t>Putting it all together</a:t>
            </a:r>
            <a:endParaRPr b="1">
              <a:solidFill>
                <a:schemeClr val="dk2"/>
              </a:solidFill>
            </a:endParaRPr>
          </a:p>
          <a:p>
            <a:pPr indent="-311150" lvl="0" marL="457200" rtl="0" algn="l">
              <a:spcBef>
                <a:spcPts val="0"/>
              </a:spcBef>
              <a:spcAft>
                <a:spcPts val="0"/>
              </a:spcAft>
              <a:buClr>
                <a:schemeClr val="dk2"/>
              </a:buClr>
              <a:buSzPts val="1300"/>
              <a:buChar char="●"/>
            </a:pPr>
            <a:r>
              <a:rPr lang="en" sz="1300">
                <a:solidFill>
                  <a:schemeClr val="dk2"/>
                </a:solidFill>
              </a:rPr>
              <a:t>Well we have seen there is no perfect test, or even combination of tests, and negative appendicectomy rates of 20% suggest just how difficult (even to surgical colleagues) correctly identifying paediatric </a:t>
            </a:r>
            <a:r>
              <a:rPr lang="en" sz="1300">
                <a:solidFill>
                  <a:schemeClr val="dk2"/>
                </a:solidFill>
              </a:rPr>
              <a:t>appendicitis can be.</a:t>
            </a:r>
            <a:endParaRPr sz="1300">
              <a:solidFill>
                <a:schemeClr val="dk2"/>
              </a:solidFill>
            </a:endParaRPr>
          </a:p>
          <a:p>
            <a:pPr indent="-311150" lvl="0" marL="457200" rtl="0" algn="l">
              <a:spcBef>
                <a:spcPts val="0"/>
              </a:spcBef>
              <a:spcAft>
                <a:spcPts val="0"/>
              </a:spcAft>
              <a:buClr>
                <a:schemeClr val="dk2"/>
              </a:buClr>
              <a:buSzPts val="1300"/>
              <a:buChar char="●"/>
            </a:pPr>
            <a:r>
              <a:rPr lang="en" sz="1300">
                <a:solidFill>
                  <a:schemeClr val="dk2"/>
                </a:solidFill>
              </a:rPr>
              <a:t>Most trusts utilise a scoring system to risk stratify these patients, typically </a:t>
            </a:r>
            <a:r>
              <a:rPr lang="en" sz="1300" u="sng">
                <a:solidFill>
                  <a:schemeClr val="hlink"/>
                </a:solidFill>
                <a:hlinkClick r:id="rId5"/>
              </a:rPr>
              <a:t>Alvarado score</a:t>
            </a:r>
            <a:r>
              <a:rPr lang="en" sz="1300">
                <a:solidFill>
                  <a:schemeClr val="dk2"/>
                </a:solidFill>
              </a:rPr>
              <a:t> or </a:t>
            </a:r>
            <a:r>
              <a:rPr lang="en" sz="1300" u="sng">
                <a:solidFill>
                  <a:schemeClr val="hlink"/>
                </a:solidFill>
                <a:hlinkClick r:id="rId6"/>
              </a:rPr>
              <a:t>Paediatric appendicitis score</a:t>
            </a:r>
            <a:endParaRPr sz="1300">
              <a:solidFill>
                <a:schemeClr val="dk2"/>
              </a:solidFill>
            </a:endParaRPr>
          </a:p>
          <a:p>
            <a:pPr indent="-311150" lvl="0" marL="457200" rtl="0" algn="l">
              <a:spcBef>
                <a:spcPts val="0"/>
              </a:spcBef>
              <a:spcAft>
                <a:spcPts val="0"/>
              </a:spcAft>
              <a:buClr>
                <a:schemeClr val="dk2"/>
              </a:buClr>
              <a:buSzPts val="1300"/>
              <a:buChar char="●"/>
            </a:pPr>
            <a:r>
              <a:rPr lang="en" sz="1300">
                <a:solidFill>
                  <a:schemeClr val="dk2"/>
                </a:solidFill>
              </a:rPr>
              <a:t>CHFT use the PAS score as incorporated in the guideline on </a:t>
            </a:r>
            <a:r>
              <a:rPr lang="en" sz="1300" u="sng">
                <a:solidFill>
                  <a:schemeClr val="hlink"/>
                </a:solidFill>
                <a:hlinkClick r:id="rId7"/>
              </a:rPr>
              <a:t>EMbeds</a:t>
            </a:r>
            <a:endParaRPr sz="1300">
              <a:solidFill>
                <a:schemeClr val="dk2"/>
              </a:solidFill>
            </a:endParaRPr>
          </a:p>
          <a:p>
            <a:pPr indent="-311150" lvl="0" marL="457200" rtl="0" algn="l">
              <a:spcBef>
                <a:spcPts val="0"/>
              </a:spcBef>
              <a:spcAft>
                <a:spcPts val="0"/>
              </a:spcAft>
              <a:buClr>
                <a:schemeClr val="dk2"/>
              </a:buClr>
              <a:buSzPts val="1300"/>
              <a:buChar char="●"/>
            </a:pPr>
            <a:r>
              <a:rPr lang="en" sz="1300">
                <a:solidFill>
                  <a:schemeClr val="dk2"/>
                </a:solidFill>
              </a:rPr>
              <a:t>Remember children &lt;5 will be referred to Paediatric surgery at the LGI</a:t>
            </a:r>
            <a:endParaRPr sz="1300">
              <a:solidFill>
                <a:schemeClr val="dk2"/>
              </a:solidFill>
            </a:endParaRPr>
          </a:p>
        </p:txBody>
      </p:sp>
      <p:sp>
        <p:nvSpPr>
          <p:cNvPr id="72" name="Google Shape;72;p14"/>
          <p:cNvSpPr txBox="1"/>
          <p:nvPr/>
        </p:nvSpPr>
        <p:spPr>
          <a:xfrm>
            <a:off x="70800" y="5625588"/>
            <a:ext cx="7053000" cy="1939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600"/>
              <a:t>Back to our</a:t>
            </a:r>
            <a:r>
              <a:rPr b="1" lang="en" sz="1600"/>
              <a:t> Case:</a:t>
            </a:r>
            <a:endParaRPr b="1" sz="1600"/>
          </a:p>
          <a:p>
            <a:pPr indent="-317500" lvl="0" marL="457200" rtl="0" algn="l">
              <a:spcBef>
                <a:spcPts val="0"/>
              </a:spcBef>
              <a:spcAft>
                <a:spcPts val="0"/>
              </a:spcAft>
              <a:buSzPts val="1400"/>
              <a:buChar char="●"/>
            </a:pPr>
            <a:r>
              <a:rPr lang="en"/>
              <a:t>Urine dip 3+ leukocytes. PU again in ED and reported dysuria. MSU sent.</a:t>
            </a:r>
            <a:endParaRPr/>
          </a:p>
          <a:p>
            <a:pPr indent="-317500" lvl="0" marL="457200" rtl="0" algn="l">
              <a:spcBef>
                <a:spcPts val="0"/>
              </a:spcBef>
              <a:spcAft>
                <a:spcPts val="0"/>
              </a:spcAft>
              <a:buSzPts val="1400"/>
              <a:buChar char="●"/>
            </a:pPr>
            <a:r>
              <a:rPr lang="en"/>
              <a:t>WCC, neutrophils, CRP all normal</a:t>
            </a:r>
            <a:endParaRPr/>
          </a:p>
          <a:p>
            <a:pPr indent="-317500" lvl="0" marL="457200" rtl="0" algn="l">
              <a:spcBef>
                <a:spcPts val="0"/>
              </a:spcBef>
              <a:spcAft>
                <a:spcPts val="0"/>
              </a:spcAft>
              <a:buSzPts val="1400"/>
              <a:buChar char="●"/>
            </a:pPr>
            <a:r>
              <a:rPr lang="en"/>
              <a:t>PAS score of 4</a:t>
            </a:r>
            <a:endParaRPr/>
          </a:p>
          <a:p>
            <a:pPr indent="-317500" lvl="0" marL="457200" rtl="0" algn="l">
              <a:spcBef>
                <a:spcPts val="0"/>
              </a:spcBef>
              <a:spcAft>
                <a:spcPts val="0"/>
              </a:spcAft>
              <a:buSzPts val="1400"/>
              <a:buChar char="●"/>
            </a:pPr>
            <a:r>
              <a:rPr lang="en"/>
              <a:t>She had some analgesia, a repeat set of observations and was re examined</a:t>
            </a:r>
            <a:endParaRPr/>
          </a:p>
          <a:p>
            <a:pPr indent="-317500" lvl="0" marL="457200" rtl="0" algn="l">
              <a:spcBef>
                <a:spcPts val="0"/>
              </a:spcBef>
              <a:spcAft>
                <a:spcPts val="0"/>
              </a:spcAft>
              <a:buSzPts val="1400"/>
              <a:buChar char="●"/>
            </a:pPr>
            <a:r>
              <a:rPr lang="en"/>
              <a:t>Pain had improved a bit and so she was discharged with trimethoprim for UTI, safety netting advice if the pain worsens, vomiting or fever to return to ED for subsequent review</a:t>
            </a:r>
            <a:endParaRPr/>
          </a:p>
        </p:txBody>
      </p:sp>
      <p:sp>
        <p:nvSpPr>
          <p:cNvPr id="73" name="Google Shape;73;p14"/>
          <p:cNvSpPr txBox="1"/>
          <p:nvPr/>
        </p:nvSpPr>
        <p:spPr>
          <a:xfrm>
            <a:off x="130650" y="1506275"/>
            <a:ext cx="7224900" cy="1200600"/>
          </a:xfrm>
          <a:prstGeom prst="rect">
            <a:avLst/>
          </a:prstGeom>
          <a:solidFill>
            <a:srgbClr val="9FC5E8"/>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Ultrasound</a:t>
            </a:r>
            <a:endParaRPr b="1"/>
          </a:p>
          <a:p>
            <a:pPr indent="-311150" lvl="0" marL="457200" rtl="0" algn="l">
              <a:spcBef>
                <a:spcPts val="0"/>
              </a:spcBef>
              <a:spcAft>
                <a:spcPts val="0"/>
              </a:spcAft>
              <a:buSzPts val="1300"/>
              <a:buChar char="●"/>
            </a:pPr>
            <a:r>
              <a:rPr lang="en" sz="1300" u="sng">
                <a:solidFill>
                  <a:schemeClr val="hlink"/>
                </a:solidFill>
                <a:hlinkClick r:id="rId8"/>
              </a:rPr>
              <a:t>This paper in RCS</a:t>
            </a:r>
            <a:r>
              <a:rPr lang="en" sz="1300"/>
              <a:t> suggests a sensitivity of 90% and specificity of 95%.</a:t>
            </a:r>
            <a:endParaRPr sz="1300"/>
          </a:p>
          <a:p>
            <a:pPr indent="-311150" lvl="0" marL="457200" rtl="0" algn="l">
              <a:spcBef>
                <a:spcPts val="0"/>
              </a:spcBef>
              <a:spcAft>
                <a:spcPts val="0"/>
              </a:spcAft>
              <a:buSzPts val="1300"/>
              <a:buChar char="●"/>
            </a:pPr>
            <a:r>
              <a:rPr lang="en" sz="1300"/>
              <a:t>This means roughly 10% of children would still be missed, and 5% have an incorrect diagnosis - and in this study 77.5% of the scans were done by a consultant radiologist</a:t>
            </a:r>
            <a:endParaRPr sz="1300"/>
          </a:p>
          <a:p>
            <a:pPr indent="-311150" lvl="0" marL="457200" rtl="0" algn="l">
              <a:spcBef>
                <a:spcPts val="0"/>
              </a:spcBef>
              <a:spcAft>
                <a:spcPts val="0"/>
              </a:spcAft>
              <a:buSzPts val="1300"/>
              <a:buChar char="●"/>
            </a:pPr>
            <a:r>
              <a:rPr lang="en" sz="1300"/>
              <a:t>Authors do cede there is significant inter-operator variability</a:t>
            </a:r>
            <a:endParaRPr sz="1300"/>
          </a:p>
        </p:txBody>
      </p:sp>
      <p:sp>
        <p:nvSpPr>
          <p:cNvPr id="74" name="Google Shape;74;p14"/>
          <p:cNvSpPr txBox="1"/>
          <p:nvPr/>
        </p:nvSpPr>
        <p:spPr>
          <a:xfrm>
            <a:off x="179775" y="7490625"/>
            <a:ext cx="5244000" cy="3030300"/>
          </a:xfrm>
          <a:prstGeom prst="rect">
            <a:avLst/>
          </a:prstGeom>
          <a:solidFill>
            <a:srgbClr val="EAD1DC"/>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600">
                <a:solidFill>
                  <a:schemeClr val="dk2"/>
                </a:solidFill>
              </a:rPr>
              <a:t>Summary</a:t>
            </a:r>
            <a:endParaRPr b="1" sz="1600">
              <a:solidFill>
                <a:schemeClr val="dk2"/>
              </a:solidFill>
            </a:endParaRPr>
          </a:p>
          <a:p>
            <a:pPr indent="-317500" lvl="0" marL="457200" rtl="0" algn="l">
              <a:spcBef>
                <a:spcPts val="0"/>
              </a:spcBef>
              <a:spcAft>
                <a:spcPts val="0"/>
              </a:spcAft>
              <a:buClr>
                <a:schemeClr val="dk2"/>
              </a:buClr>
              <a:buSzPts val="1400"/>
              <a:buChar char="●"/>
            </a:pPr>
            <a:r>
              <a:rPr b="1" lang="en">
                <a:solidFill>
                  <a:schemeClr val="dk2"/>
                </a:solidFill>
              </a:rPr>
              <a:t>Most children presenting to ED with abdominal pain do not have a surgical cause</a:t>
            </a:r>
            <a:endParaRPr b="1">
              <a:solidFill>
                <a:schemeClr val="dk2"/>
              </a:solidFill>
            </a:endParaRPr>
          </a:p>
          <a:p>
            <a:pPr indent="-317500" lvl="0" marL="457200" rtl="0" algn="l">
              <a:spcBef>
                <a:spcPts val="0"/>
              </a:spcBef>
              <a:spcAft>
                <a:spcPts val="0"/>
              </a:spcAft>
              <a:buClr>
                <a:schemeClr val="dk2"/>
              </a:buClr>
              <a:buSzPts val="1400"/>
              <a:buChar char="●"/>
            </a:pPr>
            <a:r>
              <a:rPr b="1" lang="en">
                <a:solidFill>
                  <a:schemeClr val="dk2"/>
                </a:solidFill>
              </a:rPr>
              <a:t>There is no single way to identify appendicitis, it is notoriously tricky and utilising objective scoring systems such as the PAS score can aid us in decision making</a:t>
            </a:r>
            <a:endParaRPr b="1">
              <a:solidFill>
                <a:schemeClr val="dk2"/>
              </a:solidFill>
            </a:endParaRPr>
          </a:p>
          <a:p>
            <a:pPr indent="-317500" lvl="0" marL="457200" rtl="0" algn="l">
              <a:spcBef>
                <a:spcPts val="0"/>
              </a:spcBef>
              <a:spcAft>
                <a:spcPts val="0"/>
              </a:spcAft>
              <a:buClr>
                <a:schemeClr val="dk2"/>
              </a:buClr>
              <a:buSzPts val="1400"/>
              <a:buChar char="●"/>
            </a:pPr>
            <a:r>
              <a:rPr b="1" lang="en">
                <a:solidFill>
                  <a:schemeClr val="dk2"/>
                </a:solidFill>
              </a:rPr>
              <a:t>Consider mimics such as mesenteric adenitis</a:t>
            </a:r>
            <a:endParaRPr b="1">
              <a:solidFill>
                <a:schemeClr val="dk2"/>
              </a:solidFill>
            </a:endParaRPr>
          </a:p>
          <a:p>
            <a:pPr indent="-317500" lvl="0" marL="457200" rtl="0" algn="l">
              <a:spcBef>
                <a:spcPts val="0"/>
              </a:spcBef>
              <a:spcAft>
                <a:spcPts val="0"/>
              </a:spcAft>
              <a:buClr>
                <a:schemeClr val="dk2"/>
              </a:buClr>
              <a:buSzPts val="1400"/>
              <a:buChar char="●"/>
            </a:pPr>
            <a:r>
              <a:rPr b="1" lang="en">
                <a:solidFill>
                  <a:schemeClr val="dk2"/>
                </a:solidFill>
              </a:rPr>
              <a:t>If in doubt, I view our role in ED to be ‘sensitive’ i.e. to not miss important diagnoses and we should refer for specialist opinion. They add the ‘specificity’ to the process and with the benefit of time and imaging can rule in / out other diagnoses.</a:t>
            </a:r>
            <a:endParaRPr b="1">
              <a:solidFill>
                <a:schemeClr val="dk2"/>
              </a:solidFill>
            </a:endParaRPr>
          </a:p>
        </p:txBody>
      </p:sp>
      <p:sp>
        <p:nvSpPr>
          <p:cNvPr id="75" name="Google Shape;75;p14"/>
          <p:cNvSpPr txBox="1"/>
          <p:nvPr/>
        </p:nvSpPr>
        <p:spPr>
          <a:xfrm>
            <a:off x="5423775" y="8003450"/>
            <a:ext cx="2268000" cy="2517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Other resources:</a:t>
            </a:r>
            <a:endParaRPr sz="1800">
              <a:solidFill>
                <a:schemeClr val="dk2"/>
              </a:solidFill>
            </a:endParaRPr>
          </a:p>
          <a:p>
            <a:pPr indent="-342900" lvl="0" marL="457200" rtl="0" algn="l">
              <a:spcBef>
                <a:spcPts val="0"/>
              </a:spcBef>
              <a:spcAft>
                <a:spcPts val="0"/>
              </a:spcAft>
              <a:buSzPts val="1800"/>
              <a:buChar char="●"/>
            </a:pPr>
            <a:r>
              <a:rPr lang="en" sz="1800" u="sng">
                <a:solidFill>
                  <a:schemeClr val="hlink"/>
                </a:solidFill>
                <a:hlinkClick r:id="rId9"/>
              </a:rPr>
              <a:t>DFTB Great overview article</a:t>
            </a:r>
            <a:endParaRPr sz="1800">
              <a:solidFill>
                <a:schemeClr val="dk2"/>
              </a:solidFill>
            </a:endParaRPr>
          </a:p>
          <a:p>
            <a:pPr indent="-342900" lvl="0" marL="457200" rtl="0" algn="l">
              <a:spcBef>
                <a:spcPts val="0"/>
              </a:spcBef>
              <a:spcAft>
                <a:spcPts val="0"/>
              </a:spcAft>
              <a:buClr>
                <a:schemeClr val="dk2"/>
              </a:buClr>
              <a:buSzPts val="1800"/>
              <a:buChar char="●"/>
            </a:pPr>
            <a:r>
              <a:rPr lang="en" sz="1800" u="sng">
                <a:solidFill>
                  <a:schemeClr val="hlink"/>
                </a:solidFill>
                <a:hlinkClick r:id="rId10"/>
              </a:rPr>
              <a:t>A nice video overview for those interested in US</a:t>
            </a:r>
            <a:endParaRPr sz="1800">
              <a:solidFill>
                <a:schemeClr val="dk2"/>
              </a:solidFill>
            </a:endParaRPr>
          </a:p>
        </p:txBody>
      </p:sp>
      <p:sp>
        <p:nvSpPr>
          <p:cNvPr id="76" name="Google Shape;76;p14"/>
          <p:cNvSpPr txBox="1"/>
          <p:nvPr/>
        </p:nvSpPr>
        <p:spPr>
          <a:xfrm>
            <a:off x="93250" y="4693300"/>
            <a:ext cx="4413600" cy="916800"/>
          </a:xfrm>
          <a:prstGeom prst="rect">
            <a:avLst/>
          </a:prstGeom>
          <a:solidFill>
            <a:srgbClr val="EA9999"/>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dk2"/>
                </a:solidFill>
              </a:rPr>
              <a:t>Differentials?</a:t>
            </a:r>
            <a:endParaRPr b="1">
              <a:solidFill>
                <a:schemeClr val="dk2"/>
              </a:solidFill>
            </a:endParaRPr>
          </a:p>
          <a:p>
            <a:pPr indent="-311150" lvl="0" marL="457200" rtl="0" algn="l">
              <a:spcBef>
                <a:spcPts val="0"/>
              </a:spcBef>
              <a:spcAft>
                <a:spcPts val="0"/>
              </a:spcAft>
              <a:buClr>
                <a:schemeClr val="dk2"/>
              </a:buClr>
              <a:buSzPts val="1300"/>
              <a:buChar char="●"/>
            </a:pPr>
            <a:r>
              <a:rPr lang="en" sz="1300" u="sng">
                <a:solidFill>
                  <a:schemeClr val="hlink"/>
                </a:solidFill>
                <a:hlinkClick r:id="rId11"/>
              </a:rPr>
              <a:t>RCEM learning</a:t>
            </a:r>
            <a:r>
              <a:rPr lang="en" sz="1300">
                <a:solidFill>
                  <a:schemeClr val="dk2"/>
                </a:solidFill>
              </a:rPr>
              <a:t> discusses some of the more common mimics and differentials</a:t>
            </a:r>
            <a:endParaRPr sz="13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