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2B8B03-60CE-4C4B-923C-8C639507BF5E}" v="1" dt="2025-05-12T18:58:12.3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8" autoAdjust="0"/>
    <p:restoredTop sz="95814"/>
  </p:normalViewPr>
  <p:slideViewPr>
    <p:cSldViewPr snapToGrid="0">
      <p:cViewPr varScale="1">
        <p:scale>
          <a:sx n="112" d="100"/>
          <a:sy n="112" d="100"/>
        </p:scale>
        <p:origin x="16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stair Morris" userId="6513a002-408b-4c5c-810f-473672272535" providerId="ADAL" clId="{302B8B03-60CE-4C4B-923C-8C639507BF5E}"/>
    <pc:docChg chg="custSel modSld">
      <pc:chgData name="Alistair Morris" userId="6513a002-408b-4c5c-810f-473672272535" providerId="ADAL" clId="{302B8B03-60CE-4C4B-923C-8C639507BF5E}" dt="2025-05-12T18:58:37.805" v="26" actId="1076"/>
      <pc:docMkLst>
        <pc:docMk/>
      </pc:docMkLst>
      <pc:sldChg chg="addSp delSp modSp mod">
        <pc:chgData name="Alistair Morris" userId="6513a002-408b-4c5c-810f-473672272535" providerId="ADAL" clId="{302B8B03-60CE-4C4B-923C-8C639507BF5E}" dt="2025-05-12T18:58:37.805" v="26" actId="1076"/>
        <pc:sldMkLst>
          <pc:docMk/>
          <pc:sldMk cId="1576223" sldId="256"/>
        </pc:sldMkLst>
        <pc:spChg chg="mod">
          <ac:chgData name="Alistair Morris" userId="6513a002-408b-4c5c-810f-473672272535" providerId="ADAL" clId="{302B8B03-60CE-4C4B-923C-8C639507BF5E}" dt="2025-05-12T16:39:52.590" v="18" actId="20577"/>
          <ac:spMkLst>
            <pc:docMk/>
            <pc:sldMk cId="1576223" sldId="256"/>
            <ac:spMk id="21" creationId="{B6CEF0DB-7D7E-4CB2-922D-7440A15AC995}"/>
          </ac:spMkLst>
        </pc:spChg>
        <pc:picChg chg="add mod">
          <ac:chgData name="Alistair Morris" userId="6513a002-408b-4c5c-810f-473672272535" providerId="ADAL" clId="{302B8B03-60CE-4C4B-923C-8C639507BF5E}" dt="2025-05-12T18:58:37.805" v="26" actId="1076"/>
          <ac:picMkLst>
            <pc:docMk/>
            <pc:sldMk cId="1576223" sldId="256"/>
            <ac:picMk id="3" creationId="{0641E45C-8F7F-7A98-F19C-CD5B9734D774}"/>
          </ac:picMkLst>
        </pc:picChg>
        <pc:picChg chg="del">
          <ac:chgData name="Alistair Morris" userId="6513a002-408b-4c5c-810f-473672272535" providerId="ADAL" clId="{302B8B03-60CE-4C4B-923C-8C639507BF5E}" dt="2025-05-12T18:58:11.148" v="19" actId="478"/>
          <ac:picMkLst>
            <pc:docMk/>
            <pc:sldMk cId="1576223" sldId="256"/>
            <ac:picMk id="18" creationId="{58E24A96-D068-4D8C-A39C-F1729F5379C3}"/>
          </ac:picMkLst>
        </pc:picChg>
        <pc:cxnChg chg="mod">
          <ac:chgData name="Alistair Morris" userId="6513a002-408b-4c5c-810f-473672272535" providerId="ADAL" clId="{302B8B03-60CE-4C4B-923C-8C639507BF5E}" dt="2025-05-12T18:58:27.788" v="24" actId="14100"/>
          <ac:cxnSpMkLst>
            <pc:docMk/>
            <pc:sldMk cId="1576223" sldId="256"/>
            <ac:cxnSpMk id="27" creationId="{4CF05A41-F00B-4569-8C5E-33FA54A5E443}"/>
          </ac:cxnSpMkLst>
        </pc:cxnChg>
        <pc:cxnChg chg="mod">
          <ac:chgData name="Alistair Morris" userId="6513a002-408b-4c5c-810f-473672272535" providerId="ADAL" clId="{302B8B03-60CE-4C4B-923C-8C639507BF5E}" dt="2025-05-12T18:58:31.022" v="25" actId="14100"/>
          <ac:cxnSpMkLst>
            <pc:docMk/>
            <pc:sldMk cId="1576223" sldId="256"/>
            <ac:cxnSpMk id="33" creationId="{447F516E-7C31-44A3-84FD-358842F5DB76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3BEA-3135-4E33-BB59-037827CF2D83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AEE0-371E-4E98-92BB-E2F96308D5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230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3BEA-3135-4E33-BB59-037827CF2D83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AEE0-371E-4E98-92BB-E2F96308D5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025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3BEA-3135-4E33-BB59-037827CF2D83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AEE0-371E-4E98-92BB-E2F96308D5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2368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3BEA-3135-4E33-BB59-037827CF2D83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AEE0-371E-4E98-92BB-E2F96308D5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0893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3BEA-3135-4E33-BB59-037827CF2D83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AEE0-371E-4E98-92BB-E2F96308D5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1848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3BEA-3135-4E33-BB59-037827CF2D83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AEE0-371E-4E98-92BB-E2F96308D5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245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3BEA-3135-4E33-BB59-037827CF2D83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AEE0-371E-4E98-92BB-E2F96308D5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3350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3BEA-3135-4E33-BB59-037827CF2D83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AEE0-371E-4E98-92BB-E2F96308D5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761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3BEA-3135-4E33-BB59-037827CF2D83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AEE0-371E-4E98-92BB-E2F96308D5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240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3BEA-3135-4E33-BB59-037827CF2D83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AEE0-371E-4E98-92BB-E2F96308D5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3377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3BEA-3135-4E33-BB59-037827CF2D83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AEE0-371E-4E98-92BB-E2F96308D5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70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E3BEA-3135-4E33-BB59-037827CF2D83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CAEE0-371E-4E98-92BB-E2F96308D5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340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hat0-18.nhs.uk/application/files/2315/5428/8207/CS45853_NHS_Fits_faints_and_Funny_Turns_Pathway_Primary_and_Community_Care_Jun_18_FINAL.pdf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48BE6-2FBC-44F2-98F1-19560D9E2E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304" y="166019"/>
            <a:ext cx="8827008" cy="297278"/>
          </a:xfrm>
          <a:solidFill>
            <a:schemeClr val="tx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sz="1200" dirty="0">
                <a:solidFill>
                  <a:schemeClr val="bg1"/>
                </a:solidFill>
              </a:rPr>
              <a:t>Child (&lt;16) presents with </a:t>
            </a:r>
            <a:r>
              <a:rPr lang="en-GB" sz="1400" b="1" dirty="0">
                <a:solidFill>
                  <a:schemeClr val="bg1"/>
                </a:solidFill>
              </a:rPr>
              <a:t>PAROXSYMAL EVENT </a:t>
            </a:r>
            <a:r>
              <a:rPr lang="en-GB" sz="1200" dirty="0">
                <a:solidFill>
                  <a:schemeClr val="bg1"/>
                </a:solidFill>
              </a:rPr>
              <a:t>(episode of loss of consciousness, blank starring or other brief unusual behaviour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1EBDA9-9B6D-428A-8265-471E6F3D300B}"/>
              </a:ext>
            </a:extLst>
          </p:cNvPr>
          <p:cNvSpPr/>
          <p:nvPr/>
        </p:nvSpPr>
        <p:spPr>
          <a:xfrm>
            <a:off x="146304" y="463296"/>
            <a:ext cx="2987040" cy="26944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1100" b="1" dirty="0"/>
              <a:t>History</a:t>
            </a:r>
          </a:p>
          <a:p>
            <a:r>
              <a:rPr lang="en-GB" sz="1100" dirty="0"/>
              <a:t>Detailed description of event –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Before (trigger? Concurrent illness? Behaviour change? Cessation of activity?)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During (collapse? Colour change? Altered consciousness? Body stiff or floppy?, limb movements?)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After (sleepy?, unusual behaviour? Unsteady?, limb weakness?)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Copy and paste YAS EPR entry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Can child be distracted at any point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Does the event occur during exercise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Developmental history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Family History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Assess for red flags below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22550C8-6BAD-43BC-A434-F9D89E3B4445}"/>
              </a:ext>
            </a:extLst>
          </p:cNvPr>
          <p:cNvSpPr/>
          <p:nvPr/>
        </p:nvSpPr>
        <p:spPr>
          <a:xfrm>
            <a:off x="3133344" y="463295"/>
            <a:ext cx="2877314" cy="129235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1100" b="1" dirty="0"/>
              <a:t>Examination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Documented neurological examination including gait – observe eye movement, look for a new squint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Cardiac Examination including blood pressure (</a:t>
            </a:r>
            <a:r>
              <a:rPr lang="en-GB" sz="1100" dirty="0" err="1"/>
              <a:t>esp</a:t>
            </a:r>
            <a:r>
              <a:rPr lang="en-GB" sz="1100" dirty="0"/>
              <a:t> if associated with exercise / colour change)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6F407B7-2FDF-46C8-9DC2-577A2BAF1C51}"/>
              </a:ext>
            </a:extLst>
          </p:cNvPr>
          <p:cNvSpPr/>
          <p:nvPr/>
        </p:nvSpPr>
        <p:spPr>
          <a:xfrm>
            <a:off x="6010658" y="463295"/>
            <a:ext cx="2962654" cy="129235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1100" b="1" dirty="0"/>
              <a:t>Investigations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Ask parents to video events and keep detailed, descriptive diary (day, time, event-before, during and after)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ECG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u="sng" dirty="0"/>
              <a:t>Routine bloods </a:t>
            </a:r>
            <a:r>
              <a:rPr lang="en-GB" sz="1100" b="1" u="sng"/>
              <a:t>except BM are </a:t>
            </a:r>
            <a:r>
              <a:rPr lang="en-GB" sz="1100" b="1" u="sng" dirty="0"/>
              <a:t>NOT required unless clinically indicated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15FE81A-8059-4871-B36B-960F529C8EE6}"/>
              </a:ext>
            </a:extLst>
          </p:cNvPr>
          <p:cNvSpPr/>
          <p:nvPr/>
        </p:nvSpPr>
        <p:spPr>
          <a:xfrm>
            <a:off x="146304" y="3700273"/>
            <a:ext cx="2987040" cy="200183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rgbClr val="FF0000"/>
                </a:solidFill>
              </a:rPr>
              <a:t>Age &lt; 1year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rgbClr val="FF0000"/>
                </a:solidFill>
              </a:rPr>
              <a:t>Acute confusion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rgbClr val="FF0000"/>
                </a:solidFill>
              </a:rPr>
              <a:t>Pervasive behaviour change / lethargy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rgbClr val="FF0000"/>
                </a:solidFill>
              </a:rPr>
              <a:t>New onset, recurrent convulsive seizures (&gt;1 per week)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rgbClr val="FF0000"/>
                </a:solidFill>
              </a:rPr>
              <a:t>Abnormal cardiac examination or ECG findings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rgbClr val="FF0000"/>
                </a:solidFill>
              </a:rPr>
              <a:t>Abnormal neurological examination findings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rgbClr val="FF0000"/>
                </a:solidFill>
              </a:rPr>
              <a:t>Symptoms of raised intracranial pressure (blurred / double vision, headache at night or on waking, persistent nausea / vomiting)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rgbClr val="FF0000"/>
                </a:solidFill>
              </a:rPr>
              <a:t>Signs of sepsis / meningitis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02EC339-ED18-430C-AE47-4C14899EC4DA}"/>
              </a:ext>
            </a:extLst>
          </p:cNvPr>
          <p:cNvSpPr/>
          <p:nvPr/>
        </p:nvSpPr>
        <p:spPr>
          <a:xfrm>
            <a:off x="146304" y="3357501"/>
            <a:ext cx="2987040" cy="3427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Red Flags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67CD75D-F2D3-455A-BE0D-C08F4485B714}"/>
              </a:ext>
            </a:extLst>
          </p:cNvPr>
          <p:cNvSpPr/>
          <p:nvPr/>
        </p:nvSpPr>
        <p:spPr>
          <a:xfrm>
            <a:off x="3291840" y="2133600"/>
            <a:ext cx="2560322" cy="52425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Red Flags present?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92EF9E9-E7D5-4F8E-92B0-6547D6C0AE65}"/>
              </a:ext>
            </a:extLst>
          </p:cNvPr>
          <p:cNvSpPr/>
          <p:nvPr/>
        </p:nvSpPr>
        <p:spPr>
          <a:xfrm>
            <a:off x="6327650" y="2133600"/>
            <a:ext cx="2560322" cy="31934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Refer to PAU</a:t>
            </a: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6AFD15B8-E0AC-48F4-9823-FF1BD0DC9AC8}"/>
              </a:ext>
            </a:extLst>
          </p:cNvPr>
          <p:cNvSpPr/>
          <p:nvPr/>
        </p:nvSpPr>
        <p:spPr>
          <a:xfrm>
            <a:off x="5864352" y="2294446"/>
            <a:ext cx="463298" cy="20491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4077D9A-3E8B-436B-B5E7-4F7E3D283A14}"/>
              </a:ext>
            </a:extLst>
          </p:cNvPr>
          <p:cNvSpPr txBox="1"/>
          <p:nvPr/>
        </p:nvSpPr>
        <p:spPr>
          <a:xfrm>
            <a:off x="5864352" y="2045293"/>
            <a:ext cx="4632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Yes</a:t>
            </a: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3CFBF355-48BE-4C0A-B3FF-67C762F93258}"/>
              </a:ext>
            </a:extLst>
          </p:cNvPr>
          <p:cNvSpPr/>
          <p:nvPr/>
        </p:nvSpPr>
        <p:spPr>
          <a:xfrm>
            <a:off x="4389120" y="2657856"/>
            <a:ext cx="341376" cy="512064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DD4A2F8-11A4-469C-BB96-28328964E4A4}"/>
              </a:ext>
            </a:extLst>
          </p:cNvPr>
          <p:cNvSpPr txBox="1"/>
          <p:nvPr/>
        </p:nvSpPr>
        <p:spPr>
          <a:xfrm>
            <a:off x="4730496" y="2758810"/>
            <a:ext cx="4632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No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C56F702-6004-4604-A364-173A0696D507}"/>
              </a:ext>
            </a:extLst>
          </p:cNvPr>
          <p:cNvSpPr/>
          <p:nvPr/>
        </p:nvSpPr>
        <p:spPr>
          <a:xfrm>
            <a:off x="3304030" y="3163825"/>
            <a:ext cx="2560322" cy="5242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/>
              <a:t>Diagnostic uncertainty or possible new epilepsy diagnosis</a:t>
            </a:r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C793CA3B-E85E-42F6-83E0-1A342F45D465}"/>
              </a:ext>
            </a:extLst>
          </p:cNvPr>
          <p:cNvSpPr/>
          <p:nvPr/>
        </p:nvSpPr>
        <p:spPr>
          <a:xfrm>
            <a:off x="5864352" y="3294475"/>
            <a:ext cx="463298" cy="20491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4ADC16B-E03E-46D2-917B-0B0DFC3FA987}"/>
              </a:ext>
            </a:extLst>
          </p:cNvPr>
          <p:cNvSpPr txBox="1"/>
          <p:nvPr/>
        </p:nvSpPr>
        <p:spPr>
          <a:xfrm>
            <a:off x="5864352" y="3063894"/>
            <a:ext cx="4632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Yes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637DAED-9056-436C-82F0-EBD9F238475F}"/>
              </a:ext>
            </a:extLst>
          </p:cNvPr>
          <p:cNvSpPr/>
          <p:nvPr/>
        </p:nvSpPr>
        <p:spPr>
          <a:xfrm>
            <a:off x="6327650" y="3134804"/>
            <a:ext cx="2560322" cy="31934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Non urgent referral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266BA23-D372-4DC5-A473-64F0B95DC822}"/>
              </a:ext>
            </a:extLst>
          </p:cNvPr>
          <p:cNvSpPr/>
          <p:nvPr/>
        </p:nvSpPr>
        <p:spPr>
          <a:xfrm>
            <a:off x="6321556" y="2453653"/>
            <a:ext cx="2560322" cy="31934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Speak to </a:t>
            </a:r>
            <a:r>
              <a:rPr lang="en-GB" sz="1400" dirty="0" err="1">
                <a:solidFill>
                  <a:schemeClr val="tx1"/>
                </a:solidFill>
              </a:rPr>
              <a:t>Paeds</a:t>
            </a:r>
            <a:r>
              <a:rPr lang="en-GB" sz="1400" dirty="0">
                <a:solidFill>
                  <a:schemeClr val="tx1"/>
                </a:solidFill>
              </a:rPr>
              <a:t> Reg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6CEF0DB-7D7E-4CB2-922D-7440A15AC995}"/>
              </a:ext>
            </a:extLst>
          </p:cNvPr>
          <p:cNvSpPr/>
          <p:nvPr/>
        </p:nvSpPr>
        <p:spPr>
          <a:xfrm>
            <a:off x="6321556" y="3454145"/>
            <a:ext cx="2560322" cy="1447532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Document history and examination (esp. neuro)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Ask parents to video events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Send message to Jaya Pulla and Matthew Taylor through EPR to request appointment (usually within a few weeks)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BBBF5C9-5D47-44B8-8582-A75180359496}"/>
              </a:ext>
            </a:extLst>
          </p:cNvPr>
          <p:cNvSpPr/>
          <p:nvPr/>
        </p:nvSpPr>
        <p:spPr>
          <a:xfrm>
            <a:off x="3337562" y="4124646"/>
            <a:ext cx="2560322" cy="31934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No referral required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B3E15F6-9AA7-4A06-82E8-3455D738F761}"/>
              </a:ext>
            </a:extLst>
          </p:cNvPr>
          <p:cNvSpPr/>
          <p:nvPr/>
        </p:nvSpPr>
        <p:spPr>
          <a:xfrm>
            <a:off x="3337562" y="4443987"/>
            <a:ext cx="2560322" cy="2105899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1200" dirty="0"/>
              <a:t>The following are examples of benign paroxysmal episodes that do not require a referral to paediatrics if the diagnosis is secure: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accent6"/>
                </a:solidFill>
              </a:rPr>
              <a:t>Breath holding </a:t>
            </a:r>
            <a:r>
              <a:rPr lang="en-GB" sz="1200" dirty="0" err="1">
                <a:solidFill>
                  <a:schemeClr val="accent6"/>
                </a:solidFill>
              </a:rPr>
              <a:t>attackes</a:t>
            </a:r>
            <a:endParaRPr lang="en-GB" sz="1200" dirty="0">
              <a:solidFill>
                <a:schemeClr val="accent6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accent6"/>
                </a:solidFill>
              </a:rPr>
              <a:t>Simple Faint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accent6"/>
                </a:solidFill>
              </a:rPr>
              <a:t>Reflex Anoxic Seizures (document normal ECG)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accent6"/>
                </a:solidFill>
              </a:rPr>
              <a:t>Sleep Myoclonus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accent6"/>
                </a:solidFill>
              </a:rPr>
              <a:t>Night Terrors</a:t>
            </a:r>
          </a:p>
        </p:txBody>
      </p:sp>
      <p:sp>
        <p:nvSpPr>
          <p:cNvPr id="24" name="Arrow: Down 23">
            <a:extLst>
              <a:ext uri="{FF2B5EF4-FFF2-40B4-BE49-F238E27FC236}">
                <a16:creationId xmlns:a16="http://schemas.microsoft.com/office/drawing/2014/main" id="{A1048DE5-513B-4703-937B-2F7EB70FB339}"/>
              </a:ext>
            </a:extLst>
          </p:cNvPr>
          <p:cNvSpPr/>
          <p:nvPr/>
        </p:nvSpPr>
        <p:spPr>
          <a:xfrm>
            <a:off x="4376930" y="3688081"/>
            <a:ext cx="341376" cy="436565"/>
          </a:xfrm>
          <a:prstGeom prst="downArrow">
            <a:avLst/>
          </a:prstGeom>
          <a:solidFill>
            <a:schemeClr val="accent6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1828CA3-D4DC-4655-A4D0-36CD812C8C1F}"/>
              </a:ext>
            </a:extLst>
          </p:cNvPr>
          <p:cNvSpPr txBox="1"/>
          <p:nvPr/>
        </p:nvSpPr>
        <p:spPr>
          <a:xfrm>
            <a:off x="4718306" y="3789035"/>
            <a:ext cx="4632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No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CF05A41-F00B-4569-8C5E-33FA54A5E443}"/>
              </a:ext>
            </a:extLst>
          </p:cNvPr>
          <p:cNvCxnSpPr>
            <a:cxnSpLocks/>
          </p:cNvCxnSpPr>
          <p:nvPr/>
        </p:nvCxnSpPr>
        <p:spPr>
          <a:xfrm>
            <a:off x="6321556" y="4901677"/>
            <a:ext cx="219454" cy="8869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35DB700-72F5-4E4C-A09C-0D7608EBDD8B}"/>
              </a:ext>
            </a:extLst>
          </p:cNvPr>
          <p:cNvCxnSpPr>
            <a:cxnSpLocks/>
          </p:cNvCxnSpPr>
          <p:nvPr/>
        </p:nvCxnSpPr>
        <p:spPr>
          <a:xfrm>
            <a:off x="6321556" y="4901677"/>
            <a:ext cx="219454" cy="2006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7CDDF917-5AC1-4B2D-8C5C-5F10C07CE666}"/>
              </a:ext>
            </a:extLst>
          </p:cNvPr>
          <p:cNvCxnSpPr>
            <a:cxnSpLocks/>
          </p:cNvCxnSpPr>
          <p:nvPr/>
        </p:nvCxnSpPr>
        <p:spPr>
          <a:xfrm flipV="1">
            <a:off x="8772151" y="4901677"/>
            <a:ext cx="109727" cy="2006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47F516E-7C31-44A3-84FD-358842F5DB76}"/>
              </a:ext>
            </a:extLst>
          </p:cNvPr>
          <p:cNvCxnSpPr>
            <a:cxnSpLocks/>
          </p:cNvCxnSpPr>
          <p:nvPr/>
        </p:nvCxnSpPr>
        <p:spPr>
          <a:xfrm flipH="1">
            <a:off x="8693966" y="4878005"/>
            <a:ext cx="194001" cy="9106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BCCB6665-17EE-4A2A-B8F9-1CC82207CEC6}"/>
              </a:ext>
            </a:extLst>
          </p:cNvPr>
          <p:cNvSpPr txBox="1"/>
          <p:nvPr/>
        </p:nvSpPr>
        <p:spPr>
          <a:xfrm>
            <a:off x="0" y="6493449"/>
            <a:ext cx="8827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Adapted for local use from: </a:t>
            </a:r>
            <a:r>
              <a:rPr lang="en-GB" sz="900" dirty="0">
                <a:hlinkClick r:id="rId2"/>
              </a:rPr>
              <a:t>https://what0-18.nhs.uk/application/files/2315/5428/8207/CS45853_NHS_Fits_faints_and_Funny_Turns_Pathway_Primary_and_Community_Care_Jun_18_FINAL.pdf</a:t>
            </a:r>
            <a:endParaRPr lang="en-GB" sz="9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641E45C-8F7F-7A98-F19C-CD5B9734D7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1564" y="5095742"/>
            <a:ext cx="2184498" cy="702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1745</TotalTime>
  <Words>378</Words>
  <Application>Microsoft Macintosh PowerPoint</Application>
  <PresentationFormat>On-screen Show (4:3)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Child (&lt;16) presents with PAROXSYMAL EVENT (episode of loss of consciousness, blank starring or other brief unusual behaviour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 (&lt;16) presents with PAROXSYMAL EVENT (episode of loss of consciousness, blank starring or other brief unusual behaviour</dc:title>
  <dc:creator>Alistair Morris</dc:creator>
  <cp:lastModifiedBy>Alistair Morris</cp:lastModifiedBy>
  <cp:revision>10</cp:revision>
  <dcterms:created xsi:type="dcterms:W3CDTF">2020-07-29T13:53:15Z</dcterms:created>
  <dcterms:modified xsi:type="dcterms:W3CDTF">2025-05-12T18:58:41Z</dcterms:modified>
</cp:coreProperties>
</file>