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7704138" cy="106918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68">
          <p15:clr>
            <a:srgbClr val="A4A3A4"/>
          </p15:clr>
        </p15:guide>
        <p15:guide id="2" pos="24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3354" y="282"/>
      </p:cViewPr>
      <p:guideLst>
        <p:guide orient="horz" pos="3368"/>
        <p:guide pos="242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93946" y="685800"/>
            <a:ext cx="2470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93925" y="685800"/>
            <a:ext cx="24701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27a2dc649e_0_1:notes"/>
          <p:cNvSpPr>
            <a:spLocks noGrp="1" noRot="1" noChangeAspect="1"/>
          </p:cNvSpPr>
          <p:nvPr>
            <p:ph type="sldImg" idx="2"/>
          </p:nvPr>
        </p:nvSpPr>
        <p:spPr>
          <a:xfrm>
            <a:off x="2193925" y="685800"/>
            <a:ext cx="24701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27a2dc649e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2620" y="1547778"/>
            <a:ext cx="7178700" cy="426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2613" y="5891409"/>
            <a:ext cx="7178700" cy="1647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2613" y="2299346"/>
            <a:ext cx="7178700" cy="40818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2613" y="6552657"/>
            <a:ext cx="7178700" cy="2703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2613" y="4471058"/>
            <a:ext cx="7178700" cy="17496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2613" y="925091"/>
            <a:ext cx="71787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2613" y="2395696"/>
            <a:ext cx="7178700" cy="7101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2613" y="925091"/>
            <a:ext cx="71787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2613" y="2395696"/>
            <a:ext cx="3369900" cy="7101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071392" y="2395696"/>
            <a:ext cx="3369900" cy="7101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2613" y="925091"/>
            <a:ext cx="71787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2613" y="1154948"/>
            <a:ext cx="2365800" cy="15711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2613" y="2888617"/>
            <a:ext cx="2365800" cy="6609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3045" y="935745"/>
            <a:ext cx="5364900" cy="85035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52000" y="-260"/>
            <a:ext cx="3852000" cy="1069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3689" y="2563450"/>
            <a:ext cx="3408300" cy="3081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3689" y="5826865"/>
            <a:ext cx="3408300" cy="25674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61626" y="1505164"/>
            <a:ext cx="3232800" cy="768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2613" y="8794266"/>
            <a:ext cx="5054100" cy="12576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2613" y="925091"/>
            <a:ext cx="7178700" cy="1190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2613" y="2395696"/>
            <a:ext cx="7178700" cy="7101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138212" y="9693616"/>
            <a:ext cx="462300" cy="8181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embeds.co.uk/2023/06/10/limping-child/"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radiopaedia.org/articles/line-of-klein?lang=gb"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377750" y="230900"/>
            <a:ext cx="3273000" cy="1114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dirty="0"/>
              <a:t>ED Case of the week 12</a:t>
            </a:r>
            <a:endParaRPr sz="3200" dirty="0"/>
          </a:p>
        </p:txBody>
      </p:sp>
      <p:pic>
        <p:nvPicPr>
          <p:cNvPr id="55" name="Google Shape;55;p13"/>
          <p:cNvPicPr preferRelativeResize="0"/>
          <p:nvPr/>
        </p:nvPicPr>
        <p:blipFill rotWithShape="1">
          <a:blip r:embed="rId3">
            <a:alphaModFix/>
          </a:blip>
          <a:srcRect l="62946" t="31342" r="4782" b="37811"/>
          <a:stretch/>
        </p:blipFill>
        <p:spPr>
          <a:xfrm>
            <a:off x="5888675" y="207097"/>
            <a:ext cx="1466850" cy="1114425"/>
          </a:xfrm>
          <a:prstGeom prst="rect">
            <a:avLst/>
          </a:prstGeom>
          <a:noFill/>
          <a:ln>
            <a:noFill/>
          </a:ln>
        </p:spPr>
      </p:pic>
      <p:sp>
        <p:nvSpPr>
          <p:cNvPr id="56" name="Google Shape;56;p13"/>
          <p:cNvSpPr txBox="1"/>
          <p:nvPr/>
        </p:nvSpPr>
        <p:spPr>
          <a:xfrm>
            <a:off x="148350" y="2477888"/>
            <a:ext cx="7053000" cy="433961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b="1" dirty="0"/>
              <a:t>The Case:</a:t>
            </a:r>
          </a:p>
          <a:p>
            <a:pPr marL="285750" lvl="0" indent="-285750" algn="l" rtl="0">
              <a:spcBef>
                <a:spcPts val="0"/>
              </a:spcBef>
              <a:spcAft>
                <a:spcPts val="0"/>
              </a:spcAft>
              <a:buFont typeface="Arial" panose="020B0604020202020204" pitchFamily="34" charset="0"/>
              <a:buChar char="•"/>
            </a:pPr>
            <a:r>
              <a:rPr lang="en" sz="1800" dirty="0"/>
              <a:t>11 year old boy presented to ED with his Dad. Normally well, no PMH / medications or allergies.</a:t>
            </a:r>
          </a:p>
          <a:p>
            <a:pPr marL="285750" lvl="0" indent="-285750" algn="l" rtl="0">
              <a:spcBef>
                <a:spcPts val="0"/>
              </a:spcBef>
              <a:spcAft>
                <a:spcPts val="0"/>
              </a:spcAft>
              <a:buFont typeface="Arial" panose="020B0604020202020204" pitchFamily="34" charset="0"/>
              <a:buChar char="•"/>
            </a:pPr>
            <a:r>
              <a:rPr lang="en" sz="1800" dirty="0"/>
              <a:t>2 days previously had developed a twinge in left hip playing football. Completed the game. The next day was slightly worse and was limping, the following day he was unable to walk so was brought to ED via YAS</a:t>
            </a:r>
          </a:p>
          <a:p>
            <a:pPr marL="285750" lvl="0" indent="-285750" algn="l" rtl="0">
              <a:spcBef>
                <a:spcPts val="0"/>
              </a:spcBef>
              <a:spcAft>
                <a:spcPts val="0"/>
              </a:spcAft>
              <a:buFont typeface="Arial" panose="020B0604020202020204" pitchFamily="34" charset="0"/>
              <a:buChar char="•"/>
            </a:pPr>
            <a:r>
              <a:rPr lang="en" sz="1800" dirty="0"/>
              <a:t>On assessment he had significant pain reported in his left hip</a:t>
            </a:r>
          </a:p>
          <a:p>
            <a:pPr marL="285750" lvl="0" indent="-285750" algn="l" rtl="0">
              <a:spcBef>
                <a:spcPts val="0"/>
              </a:spcBef>
              <a:spcAft>
                <a:spcPts val="0"/>
              </a:spcAft>
              <a:buFont typeface="Arial" panose="020B0604020202020204" pitchFamily="34" charset="0"/>
              <a:buChar char="•"/>
            </a:pPr>
            <a:r>
              <a:rPr lang="en" sz="1800" dirty="0"/>
              <a:t>He was unable to straight leg raise and was in a lot of pain on minimal movements</a:t>
            </a:r>
          </a:p>
          <a:p>
            <a:pPr marL="285750" lvl="0" indent="-285750" algn="l" rtl="0">
              <a:spcBef>
                <a:spcPts val="0"/>
              </a:spcBef>
              <a:spcAft>
                <a:spcPts val="0"/>
              </a:spcAft>
              <a:buFont typeface="Arial" panose="020B0604020202020204" pitchFamily="34" charset="0"/>
              <a:buChar char="•"/>
            </a:pPr>
            <a:r>
              <a:rPr lang="en" sz="1800" dirty="0"/>
              <a:t>There was no overlying erythema or skin changes to the leg</a:t>
            </a:r>
          </a:p>
          <a:p>
            <a:pPr marL="285750" lvl="0" indent="-285750" algn="l" rtl="0">
              <a:spcBef>
                <a:spcPts val="0"/>
              </a:spcBef>
              <a:spcAft>
                <a:spcPts val="0"/>
              </a:spcAft>
              <a:buFont typeface="Arial" panose="020B0604020202020204" pitchFamily="34" charset="0"/>
              <a:buChar char="•"/>
            </a:pPr>
            <a:r>
              <a:rPr lang="en" sz="1800" dirty="0"/>
              <a:t>Back, abdominal and testicular examinations were normal</a:t>
            </a:r>
          </a:p>
          <a:p>
            <a:pPr marL="285750" lvl="0" indent="-285750" algn="l" rtl="0">
              <a:spcBef>
                <a:spcPts val="0"/>
              </a:spcBef>
              <a:spcAft>
                <a:spcPts val="0"/>
              </a:spcAft>
              <a:buFont typeface="Arial" panose="020B0604020202020204" pitchFamily="34" charset="0"/>
              <a:buChar char="•"/>
            </a:pPr>
            <a:r>
              <a:rPr lang="en" sz="1800" dirty="0"/>
              <a:t>He reported tingling in the left leg but sensation was present in all dermatomes</a:t>
            </a:r>
          </a:p>
          <a:p>
            <a:pPr marL="285750" lvl="0" indent="-285750" algn="l" rtl="0">
              <a:spcBef>
                <a:spcPts val="0"/>
              </a:spcBef>
              <a:spcAft>
                <a:spcPts val="0"/>
              </a:spcAft>
              <a:buFont typeface="Arial" panose="020B0604020202020204" pitchFamily="34" charset="0"/>
              <a:buChar char="•"/>
            </a:pPr>
            <a:endParaRPr sz="1800" dirty="0"/>
          </a:p>
        </p:txBody>
      </p:sp>
      <p:sp>
        <p:nvSpPr>
          <p:cNvPr id="58" name="Google Shape;58;p13"/>
          <p:cNvSpPr txBox="1"/>
          <p:nvPr/>
        </p:nvSpPr>
        <p:spPr>
          <a:xfrm>
            <a:off x="272250" y="6417307"/>
            <a:ext cx="3402600" cy="400200"/>
          </a:xfrm>
          <a:prstGeom prst="rect">
            <a:avLst/>
          </a:prstGeom>
          <a:solidFill>
            <a:srgbClr val="FF9900"/>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dirty="0"/>
              <a:t>So what are our next steps?</a:t>
            </a:r>
            <a:endParaRPr b="1" dirty="0"/>
          </a:p>
        </p:txBody>
      </p:sp>
      <p:sp>
        <p:nvSpPr>
          <p:cNvPr id="59" name="Google Shape;59;p13"/>
          <p:cNvSpPr txBox="1"/>
          <p:nvPr/>
        </p:nvSpPr>
        <p:spPr>
          <a:xfrm>
            <a:off x="272250" y="6816950"/>
            <a:ext cx="7053000" cy="1046410"/>
          </a:xfrm>
          <a:prstGeom prst="rect">
            <a:avLst/>
          </a:prstGeom>
          <a:solidFill>
            <a:srgbClr val="FFF2CC"/>
          </a:solid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GB" dirty="0"/>
              <a:t>Firstly, analgesia! Apart from being a nice thing to do we need to properly assess him and his degree of pain was limiting our ability to get a good history and examination</a:t>
            </a:r>
          </a:p>
          <a:p>
            <a:pPr marL="457200" lvl="0" indent="-317500" algn="l" rtl="0">
              <a:spcBef>
                <a:spcPts val="0"/>
              </a:spcBef>
              <a:spcAft>
                <a:spcPts val="0"/>
              </a:spcAft>
              <a:buSzPts val="1400"/>
              <a:buChar char="●"/>
            </a:pPr>
            <a:r>
              <a:rPr lang="en-GB" dirty="0"/>
              <a:t>He had paracetamol, ibuprofen and then IV morphine and ondansetron</a:t>
            </a:r>
            <a:endParaRPr dirty="0"/>
          </a:p>
        </p:txBody>
      </p:sp>
      <p:sp>
        <p:nvSpPr>
          <p:cNvPr id="60" name="Google Shape;60;p13"/>
          <p:cNvSpPr txBox="1"/>
          <p:nvPr/>
        </p:nvSpPr>
        <p:spPr>
          <a:xfrm>
            <a:off x="148350" y="9010650"/>
            <a:ext cx="11697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200"/>
          </a:p>
        </p:txBody>
      </p:sp>
      <p:sp>
        <p:nvSpPr>
          <p:cNvPr id="61" name="Google Shape;61;p13"/>
          <p:cNvSpPr txBox="1"/>
          <p:nvPr/>
        </p:nvSpPr>
        <p:spPr>
          <a:xfrm>
            <a:off x="5818875" y="7913475"/>
            <a:ext cx="12288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200"/>
          </a:p>
        </p:txBody>
      </p:sp>
      <p:sp>
        <p:nvSpPr>
          <p:cNvPr id="62" name="Google Shape;62;p13"/>
          <p:cNvSpPr txBox="1"/>
          <p:nvPr/>
        </p:nvSpPr>
        <p:spPr>
          <a:xfrm>
            <a:off x="130650" y="1388963"/>
            <a:ext cx="7442700" cy="1021500"/>
          </a:xfrm>
          <a:prstGeom prst="rect">
            <a:avLst/>
          </a:prstGeom>
          <a:solidFill>
            <a:srgbClr val="FFFF00"/>
          </a:solidFill>
          <a:ln>
            <a:noFill/>
          </a:ln>
        </p:spPr>
        <p:txBody>
          <a:bodyPr spcFirstLastPara="1" wrap="square" lIns="91425" tIns="91425" rIns="91425" bIns="91425" anchor="t" anchorCtr="0">
            <a:normAutofit fontScale="92500" lnSpcReduction="20000"/>
          </a:bodyPr>
          <a:lstStyle/>
          <a:p>
            <a:pPr marL="457200" lvl="0" indent="0" algn="ctr" rtl="0">
              <a:spcBef>
                <a:spcPts val="0"/>
              </a:spcBef>
              <a:spcAft>
                <a:spcPts val="0"/>
              </a:spcAft>
              <a:buNone/>
            </a:pPr>
            <a:r>
              <a:rPr lang="en" sz="2616" b="1" dirty="0">
                <a:solidFill>
                  <a:srgbClr val="0000FF"/>
                </a:solidFill>
              </a:rPr>
              <a:t>Learning points</a:t>
            </a:r>
            <a:endParaRPr sz="2616" b="1" dirty="0">
              <a:solidFill>
                <a:srgbClr val="0000FF"/>
              </a:solidFill>
            </a:endParaRPr>
          </a:p>
          <a:p>
            <a:pPr marL="457200" lvl="0" indent="-369570" algn="ctr" rtl="0">
              <a:spcBef>
                <a:spcPts val="0"/>
              </a:spcBef>
              <a:spcAft>
                <a:spcPts val="0"/>
              </a:spcAft>
              <a:buClr>
                <a:srgbClr val="0000FF"/>
              </a:buClr>
              <a:buSzPct val="100000"/>
              <a:buChar char="●"/>
            </a:pPr>
            <a:r>
              <a:rPr lang="en-GB" sz="2400" dirty="0">
                <a:solidFill>
                  <a:srgbClr val="0000FF"/>
                </a:solidFill>
              </a:rPr>
              <a:t>Assessment of atraumatic limp in children</a:t>
            </a:r>
          </a:p>
          <a:p>
            <a:pPr marL="457200" lvl="0" indent="-369570" algn="ctr" rtl="0">
              <a:spcBef>
                <a:spcPts val="0"/>
              </a:spcBef>
              <a:spcAft>
                <a:spcPts val="0"/>
              </a:spcAft>
              <a:buClr>
                <a:srgbClr val="0000FF"/>
              </a:buClr>
              <a:buSzPct val="100000"/>
              <a:buChar char="●"/>
            </a:pPr>
            <a:r>
              <a:rPr lang="en-GB" sz="2400" dirty="0">
                <a:solidFill>
                  <a:srgbClr val="0000FF"/>
                </a:solidFill>
              </a:rPr>
              <a:t>SUFE diagnosis and management</a:t>
            </a:r>
            <a:endParaRPr sz="2400" dirty="0">
              <a:solidFill>
                <a:srgbClr val="0000FF"/>
              </a:solidFill>
            </a:endParaRPr>
          </a:p>
        </p:txBody>
      </p:sp>
      <p:pic>
        <p:nvPicPr>
          <p:cNvPr id="63" name="Google Shape;63;p13"/>
          <p:cNvPicPr preferRelativeResize="0"/>
          <p:nvPr/>
        </p:nvPicPr>
        <p:blipFill>
          <a:blip r:embed="rId4">
            <a:alphaModFix/>
          </a:blip>
          <a:stretch>
            <a:fillRect/>
          </a:stretch>
        </p:blipFill>
        <p:spPr>
          <a:xfrm>
            <a:off x="130650" y="428420"/>
            <a:ext cx="2345650" cy="671775"/>
          </a:xfrm>
          <a:prstGeom prst="rect">
            <a:avLst/>
          </a:prstGeom>
          <a:noFill/>
          <a:ln>
            <a:noFill/>
          </a:ln>
        </p:spPr>
      </p:pic>
      <p:sp>
        <p:nvSpPr>
          <p:cNvPr id="66" name="Google Shape;66;p13"/>
          <p:cNvSpPr txBox="1"/>
          <p:nvPr/>
        </p:nvSpPr>
        <p:spPr>
          <a:xfrm>
            <a:off x="272250" y="7836887"/>
            <a:ext cx="3273000" cy="400079"/>
          </a:xfrm>
          <a:prstGeom prst="rect">
            <a:avLst/>
          </a:prstGeom>
          <a:solidFill>
            <a:srgbClr val="B6D7A8"/>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b="1" dirty="0"/>
              <a:t>And what are our differentials?</a:t>
            </a:r>
            <a:endParaRPr b="1" dirty="0"/>
          </a:p>
        </p:txBody>
      </p:sp>
      <p:sp>
        <p:nvSpPr>
          <p:cNvPr id="2" name="Google Shape;59;p13">
            <a:extLst>
              <a:ext uri="{FF2B5EF4-FFF2-40B4-BE49-F238E27FC236}">
                <a16:creationId xmlns:a16="http://schemas.microsoft.com/office/drawing/2014/main" id="{5976776E-FC7A-7B7E-D315-C99BDBDA6207}"/>
              </a:ext>
            </a:extLst>
          </p:cNvPr>
          <p:cNvSpPr txBox="1"/>
          <p:nvPr/>
        </p:nvSpPr>
        <p:spPr>
          <a:xfrm>
            <a:off x="272250" y="8236966"/>
            <a:ext cx="7053000" cy="2123628"/>
          </a:xfrm>
          <a:prstGeom prst="rect">
            <a:avLst/>
          </a:prstGeom>
          <a:solidFill>
            <a:srgbClr val="FFF2CC"/>
          </a:solid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GB" dirty="0"/>
              <a:t>Well, there are many, as the table on the next page demonstrates</a:t>
            </a:r>
          </a:p>
          <a:p>
            <a:pPr marL="457200" lvl="0" indent="-317500" algn="l" rtl="0">
              <a:spcBef>
                <a:spcPts val="0"/>
              </a:spcBef>
              <a:spcAft>
                <a:spcPts val="0"/>
              </a:spcAft>
              <a:buSzPts val="1400"/>
              <a:buChar char="●"/>
            </a:pPr>
            <a:r>
              <a:rPr lang="en-GB" dirty="0"/>
              <a:t>But we can skew our differentials based on the age of the child and how well or unwell they are. Also important to differentiate between traumatic and atraumatic presentations.</a:t>
            </a:r>
          </a:p>
          <a:p>
            <a:pPr marL="457200" lvl="0" indent="-317500" algn="l" rtl="0">
              <a:spcBef>
                <a:spcPts val="0"/>
              </a:spcBef>
              <a:spcAft>
                <a:spcPts val="0"/>
              </a:spcAft>
              <a:buSzPts val="1400"/>
              <a:buChar char="●"/>
            </a:pPr>
            <a:r>
              <a:rPr lang="en-GB" dirty="0"/>
              <a:t>Importantly we need to exclude all red flags – this child was non weight bearing as opposed to limping which is itself a red flag.</a:t>
            </a:r>
          </a:p>
          <a:p>
            <a:pPr marL="457200" lvl="0" indent="-317500" algn="l" rtl="0">
              <a:spcBef>
                <a:spcPts val="0"/>
              </a:spcBef>
              <a:spcAft>
                <a:spcPts val="0"/>
              </a:spcAft>
              <a:buSzPts val="1400"/>
              <a:buChar char="●"/>
            </a:pPr>
            <a:r>
              <a:rPr lang="en-GB" dirty="0"/>
              <a:t>Other important red flags include fever, systemic upset, back pain, night pain, abnormal neurology, limp for more than 4 weeks or suspicion of NAI</a:t>
            </a:r>
          </a:p>
          <a:p>
            <a:pPr marL="457200" lvl="0" indent="-317500" algn="l" rtl="0">
              <a:spcBef>
                <a:spcPts val="0"/>
              </a:spcBef>
              <a:spcAft>
                <a:spcPts val="0"/>
              </a:spcAft>
              <a:buSzPts val="1400"/>
              <a:buChar char="●"/>
            </a:pPr>
            <a:r>
              <a:rPr lang="en-GB" dirty="0"/>
              <a:t>Thankfully, this is all summarised nicely on our </a:t>
            </a:r>
            <a:r>
              <a:rPr lang="en-GB" dirty="0">
                <a:hlinkClick r:id="rId5"/>
              </a:rPr>
              <a:t>EMBEDS limping child page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ctrTitle" idx="4294967295"/>
          </p:nvPr>
        </p:nvSpPr>
        <p:spPr>
          <a:xfrm>
            <a:off x="2377750" y="207050"/>
            <a:ext cx="3273000" cy="1114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dirty="0"/>
              <a:t>ED Case of the week 12</a:t>
            </a:r>
            <a:endParaRPr sz="3200" dirty="0"/>
          </a:p>
        </p:txBody>
      </p:sp>
      <p:pic>
        <p:nvPicPr>
          <p:cNvPr id="72" name="Google Shape;72;p14"/>
          <p:cNvPicPr preferRelativeResize="0"/>
          <p:nvPr/>
        </p:nvPicPr>
        <p:blipFill rotWithShape="1">
          <a:blip r:embed="rId3">
            <a:alphaModFix/>
          </a:blip>
          <a:srcRect l="62946" t="31342" r="4782" b="37811"/>
          <a:stretch/>
        </p:blipFill>
        <p:spPr>
          <a:xfrm>
            <a:off x="5888675" y="207097"/>
            <a:ext cx="1466850" cy="1114425"/>
          </a:xfrm>
          <a:prstGeom prst="rect">
            <a:avLst/>
          </a:prstGeom>
          <a:noFill/>
          <a:ln>
            <a:noFill/>
          </a:ln>
        </p:spPr>
      </p:pic>
      <p:pic>
        <p:nvPicPr>
          <p:cNvPr id="76" name="Google Shape;76;p14"/>
          <p:cNvPicPr preferRelativeResize="0"/>
          <p:nvPr/>
        </p:nvPicPr>
        <p:blipFill>
          <a:blip r:embed="rId4">
            <a:alphaModFix/>
          </a:blip>
          <a:stretch>
            <a:fillRect/>
          </a:stretch>
        </p:blipFill>
        <p:spPr>
          <a:xfrm>
            <a:off x="130650" y="428420"/>
            <a:ext cx="2345650" cy="671775"/>
          </a:xfrm>
          <a:prstGeom prst="rect">
            <a:avLst/>
          </a:prstGeom>
          <a:noFill/>
          <a:ln>
            <a:noFill/>
          </a:ln>
        </p:spPr>
      </p:pic>
      <p:pic>
        <p:nvPicPr>
          <p:cNvPr id="2050" name="Picture 2">
            <a:extLst>
              <a:ext uri="{FF2B5EF4-FFF2-40B4-BE49-F238E27FC236}">
                <a16:creationId xmlns:a16="http://schemas.microsoft.com/office/drawing/2014/main" id="{E874AFF8-E168-A42A-8F2A-557240C59B4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0469" y="1542892"/>
            <a:ext cx="6262662" cy="3062290"/>
          </a:xfrm>
          <a:prstGeom prst="rect">
            <a:avLst/>
          </a:prstGeom>
          <a:noFill/>
          <a:extLst>
            <a:ext uri="{909E8E84-426E-40DD-AFC4-6F175D3DCCD1}">
              <a14:hiddenFill xmlns:a14="http://schemas.microsoft.com/office/drawing/2010/main">
                <a:solidFill>
                  <a:srgbClr val="FFFFFF"/>
                </a:solidFill>
              </a14:hiddenFill>
            </a:ext>
          </a:extLst>
        </p:spPr>
      </p:pic>
      <p:sp>
        <p:nvSpPr>
          <p:cNvPr id="2" name="Google Shape;56;p13">
            <a:extLst>
              <a:ext uri="{FF2B5EF4-FFF2-40B4-BE49-F238E27FC236}">
                <a16:creationId xmlns:a16="http://schemas.microsoft.com/office/drawing/2014/main" id="{A3F70C20-6EB7-CB9E-7B90-5F7ED9416531}"/>
              </a:ext>
            </a:extLst>
          </p:cNvPr>
          <p:cNvSpPr txBox="1"/>
          <p:nvPr/>
        </p:nvSpPr>
        <p:spPr>
          <a:xfrm>
            <a:off x="210669" y="4679041"/>
            <a:ext cx="7053000" cy="156963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b="1" dirty="0"/>
              <a:t>Back to the Case:</a:t>
            </a:r>
          </a:p>
          <a:p>
            <a:pPr marL="285750" lvl="0" indent="-285750" algn="l" rtl="0">
              <a:spcBef>
                <a:spcPts val="0"/>
              </a:spcBef>
              <a:spcAft>
                <a:spcPts val="0"/>
              </a:spcAft>
              <a:buFont typeface="Arial" panose="020B0604020202020204" pitchFamily="34" charset="0"/>
              <a:buChar char="•"/>
            </a:pPr>
            <a:r>
              <a:rPr lang="en" sz="1800" dirty="0"/>
              <a:t>We had cannulated to give him some morphine and so took and sent bloods for inflammatory markers. These were normal.</a:t>
            </a:r>
          </a:p>
          <a:p>
            <a:pPr marL="285750" lvl="0" indent="-285750" algn="l" rtl="0">
              <a:spcBef>
                <a:spcPts val="0"/>
              </a:spcBef>
              <a:spcAft>
                <a:spcPts val="0"/>
              </a:spcAft>
              <a:buFont typeface="Arial" panose="020B0604020202020204" pitchFamily="34" charset="0"/>
              <a:buChar char="•"/>
            </a:pPr>
            <a:r>
              <a:rPr lang="en" sz="1800" dirty="0"/>
              <a:t>He was sent for a pelvic and frog leg lateral xray which is shown:</a:t>
            </a:r>
          </a:p>
          <a:p>
            <a:pPr marL="285750" lvl="0" indent="-285750" algn="l" rtl="0">
              <a:spcBef>
                <a:spcPts val="0"/>
              </a:spcBef>
              <a:spcAft>
                <a:spcPts val="0"/>
              </a:spcAft>
              <a:buFont typeface="Arial" panose="020B0604020202020204" pitchFamily="34" charset="0"/>
              <a:buChar char="•"/>
            </a:pPr>
            <a:endParaRPr sz="1800" dirty="0"/>
          </a:p>
        </p:txBody>
      </p:sp>
      <p:pic>
        <p:nvPicPr>
          <p:cNvPr id="4" name="Picture 3">
            <a:extLst>
              <a:ext uri="{FF2B5EF4-FFF2-40B4-BE49-F238E27FC236}">
                <a16:creationId xmlns:a16="http://schemas.microsoft.com/office/drawing/2014/main" id="{757C72E1-F5C5-C12E-8AC8-BBF2450677DD}"/>
              </a:ext>
            </a:extLst>
          </p:cNvPr>
          <p:cNvPicPr>
            <a:picLocks noChangeAspect="1"/>
          </p:cNvPicPr>
          <p:nvPr/>
        </p:nvPicPr>
        <p:blipFill>
          <a:blip r:embed="rId6"/>
          <a:stretch>
            <a:fillRect/>
          </a:stretch>
        </p:blipFill>
        <p:spPr>
          <a:xfrm>
            <a:off x="210669" y="6089329"/>
            <a:ext cx="4947714" cy="3746743"/>
          </a:xfrm>
          <a:prstGeom prst="rect">
            <a:avLst/>
          </a:prstGeom>
        </p:spPr>
      </p:pic>
      <p:sp>
        <p:nvSpPr>
          <p:cNvPr id="5" name="TextBox 4">
            <a:extLst>
              <a:ext uri="{FF2B5EF4-FFF2-40B4-BE49-F238E27FC236}">
                <a16:creationId xmlns:a16="http://schemas.microsoft.com/office/drawing/2014/main" id="{008A8A7F-9993-EC14-2A54-CD23D11C4800}"/>
              </a:ext>
            </a:extLst>
          </p:cNvPr>
          <p:cNvSpPr txBox="1"/>
          <p:nvPr/>
        </p:nvSpPr>
        <p:spPr>
          <a:xfrm>
            <a:off x="5158383" y="6623872"/>
            <a:ext cx="2545755" cy="2677656"/>
          </a:xfrm>
          <a:prstGeom prst="rect">
            <a:avLst/>
          </a:prstGeom>
          <a:noFill/>
        </p:spPr>
        <p:txBody>
          <a:bodyPr wrap="square" rtlCol="0">
            <a:spAutoFit/>
          </a:bodyPr>
          <a:lstStyle/>
          <a:p>
            <a:pPr marL="285750" indent="-285750">
              <a:buFont typeface="Arial" panose="020B0604020202020204" pitchFamily="34" charset="0"/>
              <a:buChar char="•"/>
            </a:pPr>
            <a:r>
              <a:rPr lang="en-GB" dirty="0"/>
              <a:t>X ray confirmed a left sided SUFE</a:t>
            </a:r>
          </a:p>
          <a:p>
            <a:pPr marL="285750" indent="-285750">
              <a:buFont typeface="Arial" panose="020B0604020202020204" pitchFamily="34" charset="0"/>
              <a:buChar char="•"/>
            </a:pPr>
            <a:r>
              <a:rPr lang="en-GB" dirty="0"/>
              <a:t>This case is obvious, but more subtle ones can be missed</a:t>
            </a:r>
          </a:p>
          <a:p>
            <a:pPr marL="285750" indent="-285750">
              <a:buFont typeface="Arial" panose="020B0604020202020204" pitchFamily="34" charset="0"/>
              <a:buChar char="•"/>
            </a:pPr>
            <a:r>
              <a:rPr lang="en-GB" dirty="0"/>
              <a:t>Diagnosis can be made by drawing </a:t>
            </a:r>
            <a:r>
              <a:rPr lang="en-GB" dirty="0">
                <a:hlinkClick r:id="rId7"/>
              </a:rPr>
              <a:t>Klein's lines</a:t>
            </a:r>
            <a:r>
              <a:rPr lang="en-GB" dirty="0"/>
              <a:t> on and looking for Trethowan’s sign. If the lateral femoral epiphysis is not intersected, you have a SUFE!</a:t>
            </a:r>
          </a:p>
        </p:txBody>
      </p:sp>
      <p:sp>
        <p:nvSpPr>
          <p:cNvPr id="6" name="Google Shape;66;p13">
            <a:extLst>
              <a:ext uri="{FF2B5EF4-FFF2-40B4-BE49-F238E27FC236}">
                <a16:creationId xmlns:a16="http://schemas.microsoft.com/office/drawing/2014/main" id="{D9808544-C519-E429-E393-3FE2E57EDA24}"/>
              </a:ext>
            </a:extLst>
          </p:cNvPr>
          <p:cNvSpPr txBox="1"/>
          <p:nvPr/>
        </p:nvSpPr>
        <p:spPr>
          <a:xfrm>
            <a:off x="210669" y="9863314"/>
            <a:ext cx="7264952" cy="615523"/>
          </a:xfrm>
          <a:prstGeom prst="rect">
            <a:avLst/>
          </a:prstGeom>
          <a:solidFill>
            <a:srgbClr val="B6D7A8"/>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dirty="0"/>
              <a:t>He was admitted locally under Orthopaedics before subsequently being transferred to the LGI for operative intervention several days later</a:t>
            </a: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431</Words>
  <Application>Microsoft Office PowerPoint</Application>
  <PresentationFormat>Custom</PresentationFormat>
  <Paragraphs>29</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Simple Light</vt:lpstr>
      <vt:lpstr>ED Case of the week 12</vt:lpstr>
      <vt:lpstr>ED Case of the week 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Jack Long</dc:creator>
  <cp:lastModifiedBy>Jack Long</cp:lastModifiedBy>
  <cp:revision>1</cp:revision>
  <dcterms:modified xsi:type="dcterms:W3CDTF">2025-07-05T07:05:54Z</dcterms:modified>
</cp:coreProperties>
</file>